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8288000" cy="10287000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KG Primary Penmanship" panose="020B0604020202020204" charset="0"/>
      <p:regular r:id="rId20"/>
    </p:embeddedFont>
    <p:embeddedFont>
      <p:font typeface="Scripter" panose="020B0604020202020204" charset="0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64" d="100"/>
          <a:sy n="64" d="100"/>
        </p:scale>
        <p:origin x="152" y="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2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.svg"/><Relationship Id="rId7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CEA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44596" y="1028700"/>
            <a:ext cx="14598809" cy="8229600"/>
            <a:chOff x="0" y="0"/>
            <a:chExt cx="3844954" cy="21674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844954" cy="2167467"/>
            </a:xfrm>
            <a:custGeom>
              <a:avLst/>
              <a:gdLst/>
              <a:ahLst/>
              <a:cxnLst/>
              <a:rect l="l" t="t" r="r" b="b"/>
              <a:pathLst>
                <a:path w="3844954" h="2167467">
                  <a:moveTo>
                    <a:pt x="27046" y="0"/>
                  </a:moveTo>
                  <a:lnTo>
                    <a:pt x="3817908" y="0"/>
                  </a:lnTo>
                  <a:cubicBezTo>
                    <a:pt x="3825081" y="0"/>
                    <a:pt x="3831960" y="2849"/>
                    <a:pt x="3837032" y="7922"/>
                  </a:cubicBezTo>
                  <a:cubicBezTo>
                    <a:pt x="3842104" y="12994"/>
                    <a:pt x="3844954" y="19873"/>
                    <a:pt x="3844954" y="27046"/>
                  </a:cubicBezTo>
                  <a:lnTo>
                    <a:pt x="3844954" y="2140421"/>
                  </a:lnTo>
                  <a:cubicBezTo>
                    <a:pt x="3844954" y="2147594"/>
                    <a:pt x="3842104" y="2154473"/>
                    <a:pt x="3837032" y="2159545"/>
                  </a:cubicBezTo>
                  <a:cubicBezTo>
                    <a:pt x="3831960" y="2164617"/>
                    <a:pt x="3825081" y="2167467"/>
                    <a:pt x="3817908" y="2167467"/>
                  </a:cubicBezTo>
                  <a:lnTo>
                    <a:pt x="27046" y="2167467"/>
                  </a:lnTo>
                  <a:cubicBezTo>
                    <a:pt x="19873" y="2167467"/>
                    <a:pt x="12994" y="2164617"/>
                    <a:pt x="7922" y="2159545"/>
                  </a:cubicBezTo>
                  <a:cubicBezTo>
                    <a:pt x="2849" y="2154473"/>
                    <a:pt x="0" y="2147594"/>
                    <a:pt x="0" y="2140421"/>
                  </a:cubicBezTo>
                  <a:lnTo>
                    <a:pt x="0" y="27046"/>
                  </a:lnTo>
                  <a:cubicBezTo>
                    <a:pt x="0" y="19873"/>
                    <a:pt x="2849" y="12994"/>
                    <a:pt x="7922" y="7922"/>
                  </a:cubicBezTo>
                  <a:cubicBezTo>
                    <a:pt x="12994" y="2849"/>
                    <a:pt x="19873" y="0"/>
                    <a:pt x="27046" y="0"/>
                  </a:cubicBezTo>
                  <a:close/>
                </a:path>
              </a:pathLst>
            </a:custGeom>
            <a:solidFill>
              <a:srgbClr val="FFFFFF"/>
            </a:solidFill>
            <a:ln w="142875" cap="rnd">
              <a:solidFill>
                <a:srgbClr val="C18166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844954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2284840">
            <a:off x="13062461" y="6081643"/>
            <a:ext cx="3860431" cy="4114800"/>
          </a:xfrm>
          <a:custGeom>
            <a:avLst/>
            <a:gdLst/>
            <a:ahLst/>
            <a:cxnLst/>
            <a:rect l="l" t="t" r="r" b="b"/>
            <a:pathLst>
              <a:path w="3860431" h="4114800">
                <a:moveTo>
                  <a:pt x="0" y="0"/>
                </a:moveTo>
                <a:lnTo>
                  <a:pt x="3860431" y="0"/>
                </a:lnTo>
                <a:lnTo>
                  <a:pt x="386043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5118045">
            <a:off x="13463136" y="5591020"/>
            <a:ext cx="3860431" cy="4114800"/>
          </a:xfrm>
          <a:custGeom>
            <a:avLst/>
            <a:gdLst/>
            <a:ahLst/>
            <a:cxnLst/>
            <a:rect l="l" t="t" r="r" b="b"/>
            <a:pathLst>
              <a:path w="3860431" h="4114800">
                <a:moveTo>
                  <a:pt x="0" y="0"/>
                </a:moveTo>
                <a:lnTo>
                  <a:pt x="3860431" y="0"/>
                </a:lnTo>
                <a:lnTo>
                  <a:pt x="386043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6824412" y="5329075"/>
            <a:ext cx="5255621" cy="178157"/>
          </a:xfrm>
          <a:custGeom>
            <a:avLst/>
            <a:gdLst/>
            <a:ahLst/>
            <a:cxnLst/>
            <a:rect l="l" t="t" r="r" b="b"/>
            <a:pathLst>
              <a:path w="5255621" h="178157">
                <a:moveTo>
                  <a:pt x="0" y="0"/>
                </a:moveTo>
                <a:lnTo>
                  <a:pt x="5255621" y="0"/>
                </a:lnTo>
                <a:lnTo>
                  <a:pt x="5255621" y="178157"/>
                </a:lnTo>
                <a:lnTo>
                  <a:pt x="0" y="17815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7077675" y="5556140"/>
            <a:ext cx="3899728" cy="3883811"/>
          </a:xfrm>
          <a:custGeom>
            <a:avLst/>
            <a:gdLst/>
            <a:ahLst/>
            <a:cxnLst/>
            <a:rect l="l" t="t" r="r" b="b"/>
            <a:pathLst>
              <a:path w="3899728" h="3883811">
                <a:moveTo>
                  <a:pt x="0" y="0"/>
                </a:moveTo>
                <a:lnTo>
                  <a:pt x="3899729" y="0"/>
                </a:lnTo>
                <a:lnTo>
                  <a:pt x="3899729" y="3883811"/>
                </a:lnTo>
                <a:lnTo>
                  <a:pt x="0" y="388381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2690541" y="2219480"/>
            <a:ext cx="12906918" cy="25948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030"/>
              </a:lnSpc>
            </a:pPr>
            <a:r>
              <a:rPr lang="en-US" sz="14307">
                <a:solidFill>
                  <a:srgbClr val="000000"/>
                </a:solidFill>
                <a:latin typeface="Scripter"/>
                <a:ea typeface="Scripter"/>
                <a:cs typeface="Scripter"/>
                <a:sym typeface="Scripter"/>
              </a:rPr>
              <a:t>Phonics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3C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44596" y="1028700"/>
            <a:ext cx="14598809" cy="8229600"/>
            <a:chOff x="0" y="0"/>
            <a:chExt cx="3844954" cy="21674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844954" cy="2167467"/>
            </a:xfrm>
            <a:custGeom>
              <a:avLst/>
              <a:gdLst/>
              <a:ahLst/>
              <a:cxnLst/>
              <a:rect l="l" t="t" r="r" b="b"/>
              <a:pathLst>
                <a:path w="3844954" h="2167467">
                  <a:moveTo>
                    <a:pt x="27046" y="0"/>
                  </a:moveTo>
                  <a:lnTo>
                    <a:pt x="3817908" y="0"/>
                  </a:lnTo>
                  <a:cubicBezTo>
                    <a:pt x="3825081" y="0"/>
                    <a:pt x="3831960" y="2849"/>
                    <a:pt x="3837032" y="7922"/>
                  </a:cubicBezTo>
                  <a:cubicBezTo>
                    <a:pt x="3842104" y="12994"/>
                    <a:pt x="3844954" y="19873"/>
                    <a:pt x="3844954" y="27046"/>
                  </a:cubicBezTo>
                  <a:lnTo>
                    <a:pt x="3844954" y="2140421"/>
                  </a:lnTo>
                  <a:cubicBezTo>
                    <a:pt x="3844954" y="2147594"/>
                    <a:pt x="3842104" y="2154473"/>
                    <a:pt x="3837032" y="2159545"/>
                  </a:cubicBezTo>
                  <a:cubicBezTo>
                    <a:pt x="3831960" y="2164617"/>
                    <a:pt x="3825081" y="2167467"/>
                    <a:pt x="3817908" y="2167467"/>
                  </a:cubicBezTo>
                  <a:lnTo>
                    <a:pt x="27046" y="2167467"/>
                  </a:lnTo>
                  <a:cubicBezTo>
                    <a:pt x="19873" y="2167467"/>
                    <a:pt x="12994" y="2164617"/>
                    <a:pt x="7922" y="2159545"/>
                  </a:cubicBezTo>
                  <a:cubicBezTo>
                    <a:pt x="2849" y="2154473"/>
                    <a:pt x="0" y="2147594"/>
                    <a:pt x="0" y="2140421"/>
                  </a:cubicBezTo>
                  <a:lnTo>
                    <a:pt x="0" y="27046"/>
                  </a:lnTo>
                  <a:cubicBezTo>
                    <a:pt x="0" y="19873"/>
                    <a:pt x="2849" y="12994"/>
                    <a:pt x="7922" y="7922"/>
                  </a:cubicBezTo>
                  <a:cubicBezTo>
                    <a:pt x="12994" y="2849"/>
                    <a:pt x="19873" y="0"/>
                    <a:pt x="27046" y="0"/>
                  </a:cubicBezTo>
                  <a:close/>
                </a:path>
              </a:pathLst>
            </a:custGeom>
            <a:solidFill>
              <a:srgbClr val="FFFFFF"/>
            </a:solidFill>
            <a:ln w="142875" cap="rnd">
              <a:solidFill>
                <a:srgbClr val="C18166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844954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028700" y="327611"/>
            <a:ext cx="3860431" cy="4114800"/>
          </a:xfrm>
          <a:custGeom>
            <a:avLst/>
            <a:gdLst/>
            <a:ahLst/>
            <a:cxnLst/>
            <a:rect l="l" t="t" r="r" b="b"/>
            <a:pathLst>
              <a:path w="3860431" h="4114800">
                <a:moveTo>
                  <a:pt x="0" y="0"/>
                </a:moveTo>
                <a:lnTo>
                  <a:pt x="3860431" y="0"/>
                </a:lnTo>
                <a:lnTo>
                  <a:pt x="386043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4039576" y="1432746"/>
            <a:ext cx="9860132" cy="46228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</a:pPr>
            <a:r>
              <a:rPr lang="en-US" sz="8999">
                <a:solidFill>
                  <a:srgbClr val="000000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What is phonics?</a:t>
            </a:r>
          </a:p>
          <a:p>
            <a:pPr algn="ctr">
              <a:lnSpc>
                <a:spcPts val="12599"/>
              </a:lnSpc>
            </a:pPr>
            <a:endParaRPr lang="en-US" sz="8999">
              <a:solidFill>
                <a:srgbClr val="000000"/>
              </a:solidFill>
              <a:latin typeface="KG Primary Penmanship"/>
              <a:ea typeface="KG Primary Penmanship"/>
              <a:cs typeface="KG Primary Penmanship"/>
              <a:sym typeface="KG Primary Penmanship"/>
            </a:endParaRPr>
          </a:p>
          <a:p>
            <a:pPr algn="ctr">
              <a:lnSpc>
                <a:spcPts val="2800"/>
              </a:lnSpc>
            </a:pPr>
            <a:endParaRPr lang="en-US" sz="8999">
              <a:solidFill>
                <a:srgbClr val="000000"/>
              </a:solidFill>
              <a:latin typeface="KG Primary Penmanship"/>
              <a:ea typeface="KG Primary Penmanship"/>
              <a:cs typeface="KG Primary Penmanship"/>
              <a:sym typeface="KG Primary Penmanship"/>
            </a:endParaRPr>
          </a:p>
          <a:p>
            <a:pPr algn="ctr">
              <a:lnSpc>
                <a:spcPts val="2800"/>
              </a:lnSpc>
            </a:pPr>
            <a:endParaRPr lang="en-US" sz="8999">
              <a:solidFill>
                <a:srgbClr val="000000"/>
              </a:solidFill>
              <a:latin typeface="KG Primary Penmanship"/>
              <a:ea typeface="KG Primary Penmanship"/>
              <a:cs typeface="KG Primary Penmanship"/>
              <a:sym typeface="KG Primary Penmanship"/>
            </a:endParaRPr>
          </a:p>
          <a:p>
            <a:pPr algn="ctr">
              <a:lnSpc>
                <a:spcPts val="2800"/>
              </a:lnSpc>
            </a:pPr>
            <a:endParaRPr lang="en-US" sz="8999">
              <a:solidFill>
                <a:srgbClr val="000000"/>
              </a:solidFill>
              <a:latin typeface="KG Primary Penmanship"/>
              <a:ea typeface="KG Primary Penmanship"/>
              <a:cs typeface="KG Primary Penmanship"/>
              <a:sym typeface="KG Primary Penmanship"/>
            </a:endParaRPr>
          </a:p>
          <a:p>
            <a:pPr algn="ctr">
              <a:lnSpc>
                <a:spcPts val="2800"/>
              </a:lnSpc>
              <a:spcBef>
                <a:spcPct val="0"/>
              </a:spcBef>
            </a:pPr>
            <a:endParaRPr lang="en-US" sz="8999">
              <a:solidFill>
                <a:srgbClr val="000000"/>
              </a:solidFill>
              <a:latin typeface="KG Primary Penmanship"/>
              <a:ea typeface="KG Primary Penmanship"/>
              <a:cs typeface="KG Primary Penmanship"/>
              <a:sym typeface="KG Primary Penmanship"/>
            </a:endParaRPr>
          </a:p>
        </p:txBody>
      </p:sp>
      <p:sp>
        <p:nvSpPr>
          <p:cNvPr id="7" name="Freeform 7"/>
          <p:cNvSpPr/>
          <p:nvPr/>
        </p:nvSpPr>
        <p:spPr>
          <a:xfrm>
            <a:off x="5420204" y="3088181"/>
            <a:ext cx="7891412" cy="4110639"/>
          </a:xfrm>
          <a:custGeom>
            <a:avLst/>
            <a:gdLst/>
            <a:ahLst/>
            <a:cxnLst/>
            <a:rect l="l" t="t" r="r" b="b"/>
            <a:pathLst>
              <a:path w="7891412" h="4110639">
                <a:moveTo>
                  <a:pt x="0" y="0"/>
                </a:moveTo>
                <a:lnTo>
                  <a:pt x="7891412" y="0"/>
                </a:lnTo>
                <a:lnTo>
                  <a:pt x="7891412" y="4110638"/>
                </a:lnTo>
                <a:lnTo>
                  <a:pt x="0" y="411063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2563636" y="5552517"/>
            <a:ext cx="3705783" cy="3341216"/>
          </a:xfrm>
          <a:custGeom>
            <a:avLst/>
            <a:gdLst/>
            <a:ahLst/>
            <a:cxnLst/>
            <a:rect l="l" t="t" r="r" b="b"/>
            <a:pathLst>
              <a:path w="3705783" h="3341216">
                <a:moveTo>
                  <a:pt x="0" y="0"/>
                </a:moveTo>
                <a:lnTo>
                  <a:pt x="3705782" y="0"/>
                </a:lnTo>
                <a:lnTo>
                  <a:pt x="3705782" y="3341217"/>
                </a:lnTo>
                <a:lnTo>
                  <a:pt x="0" y="334121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b="-10911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3011599" y="5143500"/>
            <a:ext cx="2347783" cy="3336103"/>
          </a:xfrm>
          <a:custGeom>
            <a:avLst/>
            <a:gdLst/>
            <a:ahLst/>
            <a:cxnLst/>
            <a:rect l="l" t="t" r="r" b="b"/>
            <a:pathLst>
              <a:path w="2347783" h="3336103">
                <a:moveTo>
                  <a:pt x="0" y="0"/>
                </a:moveTo>
                <a:lnTo>
                  <a:pt x="2347783" y="0"/>
                </a:lnTo>
                <a:lnTo>
                  <a:pt x="2347783" y="3336103"/>
                </a:lnTo>
                <a:lnTo>
                  <a:pt x="0" y="333610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CEA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44596" y="1028700"/>
            <a:ext cx="14598809" cy="8229600"/>
            <a:chOff x="0" y="0"/>
            <a:chExt cx="3844954" cy="21674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844954" cy="2167467"/>
            </a:xfrm>
            <a:custGeom>
              <a:avLst/>
              <a:gdLst/>
              <a:ahLst/>
              <a:cxnLst/>
              <a:rect l="l" t="t" r="r" b="b"/>
              <a:pathLst>
                <a:path w="3844954" h="2167467">
                  <a:moveTo>
                    <a:pt x="27046" y="0"/>
                  </a:moveTo>
                  <a:lnTo>
                    <a:pt x="3817908" y="0"/>
                  </a:lnTo>
                  <a:cubicBezTo>
                    <a:pt x="3825081" y="0"/>
                    <a:pt x="3831960" y="2849"/>
                    <a:pt x="3837032" y="7922"/>
                  </a:cubicBezTo>
                  <a:cubicBezTo>
                    <a:pt x="3842104" y="12994"/>
                    <a:pt x="3844954" y="19873"/>
                    <a:pt x="3844954" y="27046"/>
                  </a:cubicBezTo>
                  <a:lnTo>
                    <a:pt x="3844954" y="2140421"/>
                  </a:lnTo>
                  <a:cubicBezTo>
                    <a:pt x="3844954" y="2147594"/>
                    <a:pt x="3842104" y="2154473"/>
                    <a:pt x="3837032" y="2159545"/>
                  </a:cubicBezTo>
                  <a:cubicBezTo>
                    <a:pt x="3831960" y="2164617"/>
                    <a:pt x="3825081" y="2167467"/>
                    <a:pt x="3817908" y="2167467"/>
                  </a:cubicBezTo>
                  <a:lnTo>
                    <a:pt x="27046" y="2167467"/>
                  </a:lnTo>
                  <a:cubicBezTo>
                    <a:pt x="19873" y="2167467"/>
                    <a:pt x="12994" y="2164617"/>
                    <a:pt x="7922" y="2159545"/>
                  </a:cubicBezTo>
                  <a:cubicBezTo>
                    <a:pt x="2849" y="2154473"/>
                    <a:pt x="0" y="2147594"/>
                    <a:pt x="0" y="2140421"/>
                  </a:cubicBezTo>
                  <a:lnTo>
                    <a:pt x="0" y="27046"/>
                  </a:lnTo>
                  <a:cubicBezTo>
                    <a:pt x="0" y="19873"/>
                    <a:pt x="2849" y="12994"/>
                    <a:pt x="7922" y="7922"/>
                  </a:cubicBezTo>
                  <a:cubicBezTo>
                    <a:pt x="12994" y="2849"/>
                    <a:pt x="19873" y="0"/>
                    <a:pt x="27046" y="0"/>
                  </a:cubicBezTo>
                  <a:close/>
                </a:path>
              </a:pathLst>
            </a:custGeom>
            <a:solidFill>
              <a:srgbClr val="FFFFFF"/>
            </a:solidFill>
            <a:ln w="142875" cap="rnd">
              <a:solidFill>
                <a:srgbClr val="C18166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844954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-7035309">
            <a:off x="1637162" y="6509980"/>
            <a:ext cx="3860431" cy="4114800"/>
          </a:xfrm>
          <a:custGeom>
            <a:avLst/>
            <a:gdLst/>
            <a:ahLst/>
            <a:cxnLst/>
            <a:rect l="l" t="t" r="r" b="b"/>
            <a:pathLst>
              <a:path w="3860431" h="4114800">
                <a:moveTo>
                  <a:pt x="0" y="0"/>
                </a:moveTo>
                <a:lnTo>
                  <a:pt x="3860431" y="0"/>
                </a:lnTo>
                <a:lnTo>
                  <a:pt x="386043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567377" y="1851785"/>
            <a:ext cx="11301259" cy="6129119"/>
          </a:xfrm>
          <a:custGeom>
            <a:avLst/>
            <a:gdLst/>
            <a:ahLst/>
            <a:cxnLst/>
            <a:rect l="l" t="t" r="r" b="b"/>
            <a:pathLst>
              <a:path w="11301259" h="6129119">
                <a:moveTo>
                  <a:pt x="0" y="0"/>
                </a:moveTo>
                <a:lnTo>
                  <a:pt x="11301259" y="0"/>
                </a:lnTo>
                <a:lnTo>
                  <a:pt x="11301259" y="6129119"/>
                </a:lnTo>
                <a:lnTo>
                  <a:pt x="0" y="612911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6641" r="-6641"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6582358" y="-171450"/>
            <a:ext cx="3900636" cy="13870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223"/>
              </a:lnSpc>
              <a:spcBef>
                <a:spcPct val="0"/>
              </a:spcBef>
            </a:pPr>
            <a:r>
              <a:rPr lang="en-US" sz="8016">
                <a:solidFill>
                  <a:srgbClr val="000000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Progression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3C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7045906">
            <a:off x="23085" y="1098910"/>
            <a:ext cx="3860431" cy="4114800"/>
          </a:xfrm>
          <a:custGeom>
            <a:avLst/>
            <a:gdLst/>
            <a:ahLst/>
            <a:cxnLst/>
            <a:rect l="l" t="t" r="r" b="b"/>
            <a:pathLst>
              <a:path w="3860431" h="4114800">
                <a:moveTo>
                  <a:pt x="0" y="0"/>
                </a:moveTo>
                <a:lnTo>
                  <a:pt x="3860431" y="0"/>
                </a:lnTo>
                <a:lnTo>
                  <a:pt x="386043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10334924">
            <a:off x="14280651" y="5004035"/>
            <a:ext cx="3860431" cy="4114800"/>
          </a:xfrm>
          <a:custGeom>
            <a:avLst/>
            <a:gdLst/>
            <a:ahLst/>
            <a:cxnLst/>
            <a:rect l="l" t="t" r="r" b="b"/>
            <a:pathLst>
              <a:path w="3860431" h="4114800">
                <a:moveTo>
                  <a:pt x="0" y="0"/>
                </a:moveTo>
                <a:lnTo>
                  <a:pt x="3860431" y="0"/>
                </a:lnTo>
                <a:lnTo>
                  <a:pt x="386043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3001374"/>
              </p:ext>
            </p:extLst>
          </p:nvPr>
        </p:nvGraphicFramePr>
        <p:xfrm>
          <a:off x="3810000" y="1485900"/>
          <a:ext cx="10310322" cy="6629400"/>
        </p:xfrm>
        <a:graphic>
          <a:graphicData uri="http://schemas.openxmlformats.org/drawingml/2006/table">
            <a:tbl>
              <a:tblPr/>
              <a:tblGrid>
                <a:gridCol w="3436774">
                  <a:extLst>
                    <a:ext uri="{9D8B030D-6E8A-4147-A177-3AD203B41FA5}">
                      <a16:colId xmlns:a16="http://schemas.microsoft.com/office/drawing/2014/main" val="3036961868"/>
                    </a:ext>
                  </a:extLst>
                </a:gridCol>
                <a:gridCol w="3436774">
                  <a:extLst>
                    <a:ext uri="{9D8B030D-6E8A-4147-A177-3AD203B41FA5}">
                      <a16:colId xmlns:a16="http://schemas.microsoft.com/office/drawing/2014/main" val="436193966"/>
                    </a:ext>
                  </a:extLst>
                </a:gridCol>
                <a:gridCol w="3436774">
                  <a:extLst>
                    <a:ext uri="{9D8B030D-6E8A-4147-A177-3AD203B41FA5}">
                      <a16:colId xmlns:a16="http://schemas.microsoft.com/office/drawing/2014/main" val="2073887926"/>
                    </a:ext>
                  </a:extLst>
                </a:gridCol>
              </a:tblGrid>
              <a:tr h="416687">
                <a:tc>
                  <a:txBody>
                    <a:bodyPr/>
                    <a:lstStyle/>
                    <a:p>
                      <a:r>
                        <a:rPr lang="en-GB" sz="1300">
                          <a:solidFill>
                            <a:srgbClr val="0D0D0D"/>
                          </a:solidFill>
                          <a:effectLst/>
                        </a:rPr>
                        <a:t>Term</a:t>
                      </a:r>
                    </a:p>
                  </a:txBody>
                  <a:tcPr marL="66558" marR="66558" marT="33279" marB="3327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>
                          <a:solidFill>
                            <a:srgbClr val="0D0D0D"/>
                          </a:solidFill>
                          <a:effectLst/>
                        </a:rPr>
                        <a:t>What it Means</a:t>
                      </a:r>
                    </a:p>
                  </a:txBody>
                  <a:tcPr marL="66558" marR="66558" marT="33279" marB="3327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>
                          <a:solidFill>
                            <a:srgbClr val="0D0D0D"/>
                          </a:solidFill>
                          <a:effectLst/>
                        </a:rPr>
                        <a:t>Example</a:t>
                      </a:r>
                    </a:p>
                  </a:txBody>
                  <a:tcPr marL="66558" marR="66558" marT="33279" marB="3327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5067353"/>
                  </a:ext>
                </a:extLst>
              </a:tr>
              <a:tr h="729203">
                <a:tc>
                  <a:txBody>
                    <a:bodyPr/>
                    <a:lstStyle/>
                    <a:p>
                      <a:r>
                        <a:rPr lang="en-GB" sz="1300">
                          <a:solidFill>
                            <a:srgbClr val="0D0D0D"/>
                          </a:solidFill>
                          <a:effectLst/>
                        </a:rPr>
                        <a:t>Phoneme</a:t>
                      </a:r>
                    </a:p>
                  </a:txBody>
                  <a:tcPr marL="66558" marR="66558" marT="33279" marB="3327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GB" sz="1300" b="0" i="0">
                          <a:solidFill>
                            <a:srgbClr val="000000"/>
                          </a:solidFill>
                          <a:effectLst/>
                        </a:rPr>
                        <a:t>A phoneme is the </a:t>
                      </a:r>
                      <a:r>
                        <a:rPr lang="en-GB" sz="1300" b="0" i="0">
                          <a:solidFill>
                            <a:srgbClr val="0D0D0D"/>
                          </a:solidFill>
                          <a:effectLst/>
                        </a:rPr>
                        <a:t>smallest unit of sound</a:t>
                      </a:r>
                      <a:r>
                        <a:rPr lang="en-GB" sz="1300" b="0" i="0">
                          <a:solidFill>
                            <a:srgbClr val="000000"/>
                          </a:solidFill>
                          <a:effectLst/>
                        </a:rPr>
                        <a:t> in a word.</a:t>
                      </a:r>
                      <a:endParaRPr lang="en-GB" sz="1300">
                        <a:effectLst/>
                      </a:endParaRPr>
                    </a:p>
                  </a:txBody>
                  <a:tcPr marL="66558" marR="66558" marT="33279" marB="3327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GB" sz="1300" b="0" i="0">
                          <a:solidFill>
                            <a:srgbClr val="000000"/>
                          </a:solidFill>
                          <a:effectLst/>
                        </a:rPr>
                        <a:t>cat has 3 phonemes: </a:t>
                      </a:r>
                      <a:r>
                        <a:rPr lang="en-GB" sz="1300" b="0" i="0">
                          <a:solidFill>
                            <a:srgbClr val="0D0D0D"/>
                          </a:solidFill>
                          <a:effectLst/>
                        </a:rPr>
                        <a:t>c</a:t>
                      </a:r>
                      <a:r>
                        <a:rPr lang="en-GB" sz="1300" b="0" i="0">
                          <a:solidFill>
                            <a:srgbClr val="000000"/>
                          </a:solidFill>
                          <a:effectLst/>
                        </a:rPr>
                        <a:t> – </a:t>
                      </a:r>
                      <a:r>
                        <a:rPr lang="en-GB" sz="1300" b="0" i="0">
                          <a:solidFill>
                            <a:srgbClr val="0D0D0D"/>
                          </a:solidFill>
                          <a:effectLst/>
                        </a:rPr>
                        <a:t>a</a:t>
                      </a:r>
                      <a:r>
                        <a:rPr lang="en-GB" sz="1300" b="0" i="0">
                          <a:solidFill>
                            <a:srgbClr val="000000"/>
                          </a:solidFill>
                          <a:effectLst/>
                        </a:rPr>
                        <a:t> – </a:t>
                      </a:r>
                      <a:r>
                        <a:rPr lang="en-GB" sz="1300" b="0" i="0">
                          <a:solidFill>
                            <a:srgbClr val="0D0D0D"/>
                          </a:solidFill>
                          <a:effectLst/>
                        </a:rPr>
                        <a:t>t</a:t>
                      </a:r>
                      <a:endParaRPr lang="en-GB" sz="1300">
                        <a:effectLst/>
                      </a:endParaRPr>
                    </a:p>
                  </a:txBody>
                  <a:tcPr marL="66558" marR="66558" marT="33279" marB="3327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7488261"/>
                  </a:ext>
                </a:extLst>
              </a:tr>
              <a:tr h="1041719">
                <a:tc>
                  <a:txBody>
                    <a:bodyPr/>
                    <a:lstStyle/>
                    <a:p>
                      <a:r>
                        <a:rPr lang="en-GB" sz="1300">
                          <a:solidFill>
                            <a:srgbClr val="0D0D0D"/>
                          </a:solidFill>
                          <a:effectLst/>
                        </a:rPr>
                        <a:t>Grapheme</a:t>
                      </a:r>
                    </a:p>
                  </a:txBody>
                  <a:tcPr marL="66558" marR="66558" marT="33279" marB="3327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GB" sz="1300" b="0" i="0">
                          <a:solidFill>
                            <a:srgbClr val="000000"/>
                          </a:solidFill>
                          <a:effectLst/>
                        </a:rPr>
                        <a:t>The written </a:t>
                      </a:r>
                      <a:r>
                        <a:rPr lang="en-GB" sz="1300" b="0" i="0">
                          <a:solidFill>
                            <a:srgbClr val="0D0D0D"/>
                          </a:solidFill>
                          <a:effectLst/>
                        </a:rPr>
                        <a:t>letter or group of letters</a:t>
                      </a:r>
                      <a:r>
                        <a:rPr lang="en-GB" sz="1300" b="0" i="0">
                          <a:solidFill>
                            <a:srgbClr val="000000"/>
                          </a:solidFill>
                          <a:effectLst/>
                        </a:rPr>
                        <a:t> that represents a sound.</a:t>
                      </a:r>
                      <a:endParaRPr lang="en-GB" sz="1300">
                        <a:effectLst/>
                      </a:endParaRPr>
                    </a:p>
                  </a:txBody>
                  <a:tcPr marL="66558" marR="66558" marT="33279" marB="3327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GB" sz="1300" b="0" i="0">
                          <a:solidFill>
                            <a:srgbClr val="000000"/>
                          </a:solidFill>
                          <a:effectLst/>
                        </a:rPr>
                        <a:t>The sound </a:t>
                      </a:r>
                      <a:r>
                        <a:rPr lang="en-GB" sz="1300" b="0" i="0">
                          <a:solidFill>
                            <a:srgbClr val="0D0D0D"/>
                          </a:solidFill>
                          <a:effectLst/>
                        </a:rPr>
                        <a:t>/ai/</a:t>
                      </a:r>
                      <a:r>
                        <a:rPr lang="en-GB" sz="1300" b="0" i="0">
                          <a:solidFill>
                            <a:srgbClr val="000000"/>
                          </a:solidFill>
                          <a:effectLst/>
                        </a:rPr>
                        <a:t> can be written as </a:t>
                      </a:r>
                      <a:r>
                        <a:rPr lang="en-GB" sz="1300" b="0" i="0">
                          <a:solidFill>
                            <a:srgbClr val="0D0D0D"/>
                          </a:solidFill>
                          <a:effectLst/>
                        </a:rPr>
                        <a:t>ai</a:t>
                      </a:r>
                      <a:r>
                        <a:rPr lang="en-GB" sz="1300" b="0" i="0">
                          <a:solidFill>
                            <a:srgbClr val="000000"/>
                          </a:solidFill>
                          <a:effectLst/>
                        </a:rPr>
                        <a:t> (rain) or </a:t>
                      </a:r>
                      <a:r>
                        <a:rPr lang="en-GB" sz="1300" b="0" i="0">
                          <a:solidFill>
                            <a:srgbClr val="0D0D0D"/>
                          </a:solidFill>
                          <a:effectLst/>
                        </a:rPr>
                        <a:t>ay</a:t>
                      </a:r>
                      <a:r>
                        <a:rPr lang="en-GB" sz="1300" b="0" i="0">
                          <a:solidFill>
                            <a:srgbClr val="000000"/>
                          </a:solidFill>
                          <a:effectLst/>
                        </a:rPr>
                        <a:t> (day)</a:t>
                      </a:r>
                      <a:endParaRPr lang="en-GB" sz="1300">
                        <a:effectLst/>
                      </a:endParaRPr>
                    </a:p>
                  </a:txBody>
                  <a:tcPr marL="66558" marR="66558" marT="33279" marB="3327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565728"/>
                  </a:ext>
                </a:extLst>
              </a:tr>
              <a:tr h="1354235">
                <a:tc>
                  <a:txBody>
                    <a:bodyPr/>
                    <a:lstStyle/>
                    <a:p>
                      <a:r>
                        <a:rPr lang="en-GB" sz="1300">
                          <a:solidFill>
                            <a:srgbClr val="0D0D0D"/>
                          </a:solidFill>
                          <a:effectLst/>
                        </a:rPr>
                        <a:t>Decoding</a:t>
                      </a:r>
                    </a:p>
                  </a:txBody>
                  <a:tcPr marL="66558" marR="66558" marT="33279" marB="3327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GB" sz="1300" b="0" i="0">
                          <a:solidFill>
                            <a:srgbClr val="0D0D0D"/>
                          </a:solidFill>
                          <a:effectLst/>
                        </a:rPr>
                        <a:t>Reading</a:t>
                      </a:r>
                      <a:r>
                        <a:rPr lang="en-GB" sz="1300" b="0" i="0">
                          <a:solidFill>
                            <a:srgbClr val="000000"/>
                          </a:solidFill>
                          <a:effectLst/>
                        </a:rPr>
                        <a:t>: looking at the letters and saying the sounds to work out the word.</a:t>
                      </a:r>
                      <a:endParaRPr lang="en-GB" sz="1300">
                        <a:effectLst/>
                      </a:endParaRPr>
                    </a:p>
                  </a:txBody>
                  <a:tcPr marL="66558" marR="66558" marT="33279" marB="3327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>
                          <a:effectLst/>
                        </a:rPr>
                        <a:t>Reading: c-a-t → cat</a:t>
                      </a:r>
                    </a:p>
                  </a:txBody>
                  <a:tcPr marL="66558" marR="66558" marT="33279" marB="3327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11648"/>
                  </a:ext>
                </a:extLst>
              </a:tr>
              <a:tr h="1041719">
                <a:tc>
                  <a:txBody>
                    <a:bodyPr/>
                    <a:lstStyle/>
                    <a:p>
                      <a:r>
                        <a:rPr lang="en-GB" sz="1300">
                          <a:solidFill>
                            <a:srgbClr val="0D0D0D"/>
                          </a:solidFill>
                          <a:effectLst/>
                        </a:rPr>
                        <a:t>Blending</a:t>
                      </a:r>
                    </a:p>
                  </a:txBody>
                  <a:tcPr marL="66558" marR="66558" marT="33279" marB="3327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GB" sz="1300" b="0" i="0">
                          <a:solidFill>
                            <a:srgbClr val="000000"/>
                          </a:solidFill>
                          <a:effectLst/>
                        </a:rPr>
                        <a:t>The process of </a:t>
                      </a:r>
                      <a:r>
                        <a:rPr lang="en-GB" sz="1300" b="0" i="0">
                          <a:solidFill>
                            <a:srgbClr val="0D0D0D"/>
                          </a:solidFill>
                          <a:effectLst/>
                        </a:rPr>
                        <a:t>pushing the sounds together</a:t>
                      </a:r>
                      <a:r>
                        <a:rPr lang="en-GB" sz="1300" b="0" i="0">
                          <a:solidFill>
                            <a:srgbClr val="000000"/>
                          </a:solidFill>
                          <a:effectLst/>
                        </a:rPr>
                        <a:t> to read the word.</a:t>
                      </a:r>
                      <a:endParaRPr lang="en-GB" sz="1300">
                        <a:effectLst/>
                      </a:endParaRPr>
                    </a:p>
                  </a:txBody>
                  <a:tcPr marL="66558" marR="66558" marT="33279" marB="3327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>
                          <a:effectLst/>
                        </a:rPr>
                        <a:t>“Say the sounds and blend: p-i-n → pin”</a:t>
                      </a:r>
                    </a:p>
                  </a:txBody>
                  <a:tcPr marL="66558" marR="66558" marT="33279" marB="3327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713009"/>
                  </a:ext>
                </a:extLst>
              </a:tr>
              <a:tr h="1041719">
                <a:tc>
                  <a:txBody>
                    <a:bodyPr/>
                    <a:lstStyle/>
                    <a:p>
                      <a:r>
                        <a:rPr lang="en-GB" sz="1300">
                          <a:solidFill>
                            <a:srgbClr val="0D0D0D"/>
                          </a:solidFill>
                          <a:effectLst/>
                        </a:rPr>
                        <a:t>Encoding</a:t>
                      </a:r>
                    </a:p>
                  </a:txBody>
                  <a:tcPr marL="66558" marR="66558" marT="33279" marB="3327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GB" sz="1300" b="0" i="0">
                          <a:solidFill>
                            <a:srgbClr val="0D0D0D"/>
                          </a:solidFill>
                          <a:effectLst/>
                        </a:rPr>
                        <a:t>Spelling</a:t>
                      </a:r>
                      <a:r>
                        <a:rPr lang="en-GB" sz="1300" b="0" i="0">
                          <a:solidFill>
                            <a:srgbClr val="000000"/>
                          </a:solidFill>
                          <a:effectLst/>
                        </a:rPr>
                        <a:t>: listening for the sounds and writing down the letters to match.</a:t>
                      </a:r>
                      <a:endParaRPr lang="en-GB" sz="1300">
                        <a:effectLst/>
                      </a:endParaRPr>
                    </a:p>
                  </a:txBody>
                  <a:tcPr marL="66558" marR="66558" marT="33279" marB="3327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>
                          <a:effectLst/>
                        </a:rPr>
                        <a:t>Hearing dog and writing d-o-g</a:t>
                      </a:r>
                    </a:p>
                  </a:txBody>
                  <a:tcPr marL="66558" marR="66558" marT="33279" marB="3327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2682118"/>
                  </a:ext>
                </a:extLst>
              </a:tr>
              <a:tr h="274915">
                <a:tc>
                  <a:txBody>
                    <a:bodyPr/>
                    <a:lstStyle/>
                    <a:p>
                      <a:r>
                        <a:rPr lang="en-GB" sz="1300">
                          <a:solidFill>
                            <a:srgbClr val="0D0D0D"/>
                          </a:solidFill>
                          <a:effectLst/>
                        </a:rPr>
                        <a:t>Digraph</a:t>
                      </a:r>
                    </a:p>
                  </a:txBody>
                  <a:tcPr marL="66558" marR="66558" marT="33279" marB="3327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GB" sz="1300" b="0" i="0">
                          <a:solidFill>
                            <a:srgbClr val="0D0D0D"/>
                          </a:solidFill>
                          <a:effectLst/>
                        </a:rPr>
                        <a:t>Two letters</a:t>
                      </a:r>
                      <a:r>
                        <a:rPr lang="en-GB" sz="1300" b="0" i="0">
                          <a:solidFill>
                            <a:srgbClr val="000000"/>
                          </a:solidFill>
                          <a:effectLst/>
                        </a:rPr>
                        <a:t> that make </a:t>
                      </a:r>
                      <a:r>
                        <a:rPr lang="en-GB" sz="1300" b="0" i="0">
                          <a:solidFill>
                            <a:srgbClr val="0D0D0D"/>
                          </a:solidFill>
                          <a:effectLst/>
                        </a:rPr>
                        <a:t>one sound</a:t>
                      </a:r>
                      <a:r>
                        <a:rPr lang="en-GB" sz="1300" b="0" i="0">
                          <a:solidFill>
                            <a:srgbClr val="000000"/>
                          </a:solidFill>
                          <a:effectLst/>
                        </a:rPr>
                        <a:t>.</a:t>
                      </a:r>
                      <a:endParaRPr lang="en-GB" sz="1300">
                        <a:effectLst/>
                      </a:endParaRPr>
                    </a:p>
                  </a:txBody>
                  <a:tcPr marL="66558" marR="66558" marT="33279" marB="3327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GB" sz="1300" b="0" i="0">
                          <a:solidFill>
                            <a:srgbClr val="0D0D0D"/>
                          </a:solidFill>
                          <a:effectLst/>
                        </a:rPr>
                        <a:t>sh</a:t>
                      </a:r>
                      <a:r>
                        <a:rPr lang="en-GB" sz="1300" b="0" i="0">
                          <a:solidFill>
                            <a:srgbClr val="000000"/>
                          </a:solidFill>
                          <a:effectLst/>
                        </a:rPr>
                        <a:t>, </a:t>
                      </a:r>
                      <a:r>
                        <a:rPr lang="en-GB" sz="1300" b="0" i="0">
                          <a:solidFill>
                            <a:srgbClr val="0D0D0D"/>
                          </a:solidFill>
                          <a:effectLst/>
                        </a:rPr>
                        <a:t>ch</a:t>
                      </a:r>
                      <a:r>
                        <a:rPr lang="en-GB" sz="1300" b="0" i="0">
                          <a:solidFill>
                            <a:srgbClr val="000000"/>
                          </a:solidFill>
                          <a:effectLst/>
                        </a:rPr>
                        <a:t>, </a:t>
                      </a:r>
                      <a:r>
                        <a:rPr lang="en-GB" sz="1300" b="0" i="0">
                          <a:solidFill>
                            <a:srgbClr val="0D0D0D"/>
                          </a:solidFill>
                          <a:effectLst/>
                        </a:rPr>
                        <a:t>th</a:t>
                      </a:r>
                      <a:r>
                        <a:rPr lang="en-GB" sz="1300" b="0" i="0">
                          <a:solidFill>
                            <a:srgbClr val="000000"/>
                          </a:solidFill>
                          <a:effectLst/>
                        </a:rPr>
                        <a:t>, </a:t>
                      </a:r>
                      <a:r>
                        <a:rPr lang="en-GB" sz="1300" b="0" i="0">
                          <a:solidFill>
                            <a:srgbClr val="0D0D0D"/>
                          </a:solidFill>
                          <a:effectLst/>
                        </a:rPr>
                        <a:t>ee</a:t>
                      </a:r>
                      <a:r>
                        <a:rPr lang="en-GB" sz="1300" b="0" i="0">
                          <a:solidFill>
                            <a:srgbClr val="000000"/>
                          </a:solidFill>
                          <a:effectLst/>
                        </a:rPr>
                        <a:t>, </a:t>
                      </a:r>
                      <a:r>
                        <a:rPr lang="en-GB" sz="1300" b="0" i="0">
                          <a:solidFill>
                            <a:srgbClr val="0D0D0D"/>
                          </a:solidFill>
                          <a:effectLst/>
                        </a:rPr>
                        <a:t>oo</a:t>
                      </a:r>
                      <a:endParaRPr lang="en-GB" sz="1300">
                        <a:effectLst/>
                      </a:endParaRPr>
                    </a:p>
                  </a:txBody>
                  <a:tcPr marL="66558" marR="66558" marT="33279" marB="3327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1723245"/>
                  </a:ext>
                </a:extLst>
              </a:tr>
              <a:tr h="729203">
                <a:tc>
                  <a:txBody>
                    <a:bodyPr/>
                    <a:lstStyle/>
                    <a:p>
                      <a:r>
                        <a:rPr lang="en-GB" sz="1300">
                          <a:solidFill>
                            <a:srgbClr val="0D0D0D"/>
                          </a:solidFill>
                          <a:effectLst/>
                        </a:rPr>
                        <a:t>Trigraph</a:t>
                      </a:r>
                    </a:p>
                  </a:txBody>
                  <a:tcPr marL="66558" marR="66558" marT="33279" marB="3327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GB" sz="1300" b="0" i="0">
                          <a:solidFill>
                            <a:srgbClr val="0D0D0D"/>
                          </a:solidFill>
                          <a:effectLst/>
                        </a:rPr>
                        <a:t>Three letters</a:t>
                      </a:r>
                      <a:r>
                        <a:rPr lang="en-GB" sz="1300" b="0" i="0">
                          <a:solidFill>
                            <a:srgbClr val="000000"/>
                          </a:solidFill>
                          <a:effectLst/>
                        </a:rPr>
                        <a:t> that make </a:t>
                      </a:r>
                      <a:r>
                        <a:rPr lang="en-GB" sz="1300" b="0" i="0">
                          <a:solidFill>
                            <a:srgbClr val="0D0D0D"/>
                          </a:solidFill>
                          <a:effectLst/>
                        </a:rPr>
                        <a:t>one sound</a:t>
                      </a:r>
                      <a:r>
                        <a:rPr lang="en-GB" sz="1300" b="0" i="0">
                          <a:solidFill>
                            <a:srgbClr val="000000"/>
                          </a:solidFill>
                          <a:effectLst/>
                        </a:rPr>
                        <a:t>.</a:t>
                      </a:r>
                      <a:endParaRPr lang="en-GB" sz="1300">
                        <a:effectLst/>
                      </a:endParaRPr>
                    </a:p>
                  </a:txBody>
                  <a:tcPr marL="66558" marR="66558" marT="33279" marB="3327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GB" sz="1300" b="0" i="0" dirty="0" err="1">
                          <a:solidFill>
                            <a:srgbClr val="0D0D0D"/>
                          </a:solidFill>
                          <a:effectLst/>
                        </a:rPr>
                        <a:t>igh</a:t>
                      </a:r>
                      <a:r>
                        <a:rPr lang="en-GB" sz="1300" b="0" i="0" dirty="0">
                          <a:solidFill>
                            <a:srgbClr val="000000"/>
                          </a:solidFill>
                          <a:effectLst/>
                        </a:rPr>
                        <a:t> in night, </a:t>
                      </a:r>
                      <a:r>
                        <a:rPr lang="en-GB" sz="1300" b="0" i="0" dirty="0">
                          <a:solidFill>
                            <a:srgbClr val="0D0D0D"/>
                          </a:solidFill>
                          <a:effectLst/>
                        </a:rPr>
                        <a:t>ear</a:t>
                      </a:r>
                      <a:r>
                        <a:rPr lang="en-GB" sz="1300" b="0" i="0" dirty="0">
                          <a:solidFill>
                            <a:srgbClr val="000000"/>
                          </a:solidFill>
                          <a:effectLst/>
                        </a:rPr>
                        <a:t> in hear</a:t>
                      </a:r>
                      <a:endParaRPr lang="en-GB" sz="1300" dirty="0">
                        <a:effectLst/>
                      </a:endParaRPr>
                    </a:p>
                  </a:txBody>
                  <a:tcPr marL="66558" marR="66558" marT="33279" marB="3327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6510936"/>
                  </a:ext>
                </a:extLst>
              </a:tr>
            </a:tbl>
          </a:graphicData>
        </a:graphic>
      </p:graphicFrame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3809509" y="1485899"/>
            <a:ext cx="31477043" cy="5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CEA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44596" y="1028700"/>
            <a:ext cx="14598809" cy="8229600"/>
            <a:chOff x="0" y="0"/>
            <a:chExt cx="3844954" cy="21674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844954" cy="2167467"/>
            </a:xfrm>
            <a:custGeom>
              <a:avLst/>
              <a:gdLst/>
              <a:ahLst/>
              <a:cxnLst/>
              <a:rect l="l" t="t" r="r" b="b"/>
              <a:pathLst>
                <a:path w="3844954" h="2167467">
                  <a:moveTo>
                    <a:pt x="27046" y="0"/>
                  </a:moveTo>
                  <a:lnTo>
                    <a:pt x="3817908" y="0"/>
                  </a:lnTo>
                  <a:cubicBezTo>
                    <a:pt x="3825081" y="0"/>
                    <a:pt x="3831960" y="2849"/>
                    <a:pt x="3837032" y="7922"/>
                  </a:cubicBezTo>
                  <a:cubicBezTo>
                    <a:pt x="3842104" y="12994"/>
                    <a:pt x="3844954" y="19873"/>
                    <a:pt x="3844954" y="27046"/>
                  </a:cubicBezTo>
                  <a:lnTo>
                    <a:pt x="3844954" y="2140421"/>
                  </a:lnTo>
                  <a:cubicBezTo>
                    <a:pt x="3844954" y="2147594"/>
                    <a:pt x="3842104" y="2154473"/>
                    <a:pt x="3837032" y="2159545"/>
                  </a:cubicBezTo>
                  <a:cubicBezTo>
                    <a:pt x="3831960" y="2164617"/>
                    <a:pt x="3825081" y="2167467"/>
                    <a:pt x="3817908" y="2167467"/>
                  </a:cubicBezTo>
                  <a:lnTo>
                    <a:pt x="27046" y="2167467"/>
                  </a:lnTo>
                  <a:cubicBezTo>
                    <a:pt x="19873" y="2167467"/>
                    <a:pt x="12994" y="2164617"/>
                    <a:pt x="7922" y="2159545"/>
                  </a:cubicBezTo>
                  <a:cubicBezTo>
                    <a:pt x="2849" y="2154473"/>
                    <a:pt x="0" y="2147594"/>
                    <a:pt x="0" y="2140421"/>
                  </a:cubicBezTo>
                  <a:lnTo>
                    <a:pt x="0" y="27046"/>
                  </a:lnTo>
                  <a:cubicBezTo>
                    <a:pt x="0" y="19873"/>
                    <a:pt x="2849" y="12994"/>
                    <a:pt x="7922" y="7922"/>
                  </a:cubicBezTo>
                  <a:cubicBezTo>
                    <a:pt x="12994" y="2849"/>
                    <a:pt x="19873" y="0"/>
                    <a:pt x="27046" y="0"/>
                  </a:cubicBezTo>
                  <a:close/>
                </a:path>
              </a:pathLst>
            </a:custGeom>
            <a:solidFill>
              <a:srgbClr val="FFFFFF"/>
            </a:solidFill>
            <a:ln w="142875" cap="rnd">
              <a:solidFill>
                <a:srgbClr val="C18166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844954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-7035309">
            <a:off x="1637162" y="6509980"/>
            <a:ext cx="3860431" cy="4114800"/>
          </a:xfrm>
          <a:custGeom>
            <a:avLst/>
            <a:gdLst/>
            <a:ahLst/>
            <a:cxnLst/>
            <a:rect l="l" t="t" r="r" b="b"/>
            <a:pathLst>
              <a:path w="3860431" h="4114800">
                <a:moveTo>
                  <a:pt x="0" y="0"/>
                </a:moveTo>
                <a:lnTo>
                  <a:pt x="3860431" y="0"/>
                </a:lnTo>
                <a:lnTo>
                  <a:pt x="386043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493371" y="1687105"/>
            <a:ext cx="11301259" cy="6088553"/>
          </a:xfrm>
          <a:custGeom>
            <a:avLst/>
            <a:gdLst/>
            <a:ahLst/>
            <a:cxnLst/>
            <a:rect l="l" t="t" r="r" b="b"/>
            <a:pathLst>
              <a:path w="11301259" h="6088553">
                <a:moveTo>
                  <a:pt x="0" y="0"/>
                </a:moveTo>
                <a:lnTo>
                  <a:pt x="11301258" y="0"/>
                </a:lnTo>
                <a:lnTo>
                  <a:pt x="11301258" y="6088553"/>
                </a:lnTo>
                <a:lnTo>
                  <a:pt x="0" y="608855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3865219" y="-358774"/>
            <a:ext cx="9860132" cy="13874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000000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Decoding for reading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3C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44596" y="1028700"/>
            <a:ext cx="14598809" cy="8229600"/>
            <a:chOff x="0" y="0"/>
            <a:chExt cx="3844954" cy="21674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844954" cy="2167467"/>
            </a:xfrm>
            <a:custGeom>
              <a:avLst/>
              <a:gdLst/>
              <a:ahLst/>
              <a:cxnLst/>
              <a:rect l="l" t="t" r="r" b="b"/>
              <a:pathLst>
                <a:path w="3844954" h="2167467">
                  <a:moveTo>
                    <a:pt x="27046" y="0"/>
                  </a:moveTo>
                  <a:lnTo>
                    <a:pt x="3817908" y="0"/>
                  </a:lnTo>
                  <a:cubicBezTo>
                    <a:pt x="3825081" y="0"/>
                    <a:pt x="3831960" y="2849"/>
                    <a:pt x="3837032" y="7922"/>
                  </a:cubicBezTo>
                  <a:cubicBezTo>
                    <a:pt x="3842104" y="12994"/>
                    <a:pt x="3844954" y="19873"/>
                    <a:pt x="3844954" y="27046"/>
                  </a:cubicBezTo>
                  <a:lnTo>
                    <a:pt x="3844954" y="2140421"/>
                  </a:lnTo>
                  <a:cubicBezTo>
                    <a:pt x="3844954" y="2147594"/>
                    <a:pt x="3842104" y="2154473"/>
                    <a:pt x="3837032" y="2159545"/>
                  </a:cubicBezTo>
                  <a:cubicBezTo>
                    <a:pt x="3831960" y="2164617"/>
                    <a:pt x="3825081" y="2167467"/>
                    <a:pt x="3817908" y="2167467"/>
                  </a:cubicBezTo>
                  <a:lnTo>
                    <a:pt x="27046" y="2167467"/>
                  </a:lnTo>
                  <a:cubicBezTo>
                    <a:pt x="19873" y="2167467"/>
                    <a:pt x="12994" y="2164617"/>
                    <a:pt x="7922" y="2159545"/>
                  </a:cubicBezTo>
                  <a:cubicBezTo>
                    <a:pt x="2849" y="2154473"/>
                    <a:pt x="0" y="2147594"/>
                    <a:pt x="0" y="2140421"/>
                  </a:cubicBezTo>
                  <a:lnTo>
                    <a:pt x="0" y="27046"/>
                  </a:lnTo>
                  <a:cubicBezTo>
                    <a:pt x="0" y="19873"/>
                    <a:pt x="2849" y="12994"/>
                    <a:pt x="7922" y="7922"/>
                  </a:cubicBezTo>
                  <a:cubicBezTo>
                    <a:pt x="12994" y="2849"/>
                    <a:pt x="19873" y="0"/>
                    <a:pt x="27046" y="0"/>
                  </a:cubicBezTo>
                  <a:close/>
                </a:path>
              </a:pathLst>
            </a:custGeom>
            <a:solidFill>
              <a:srgbClr val="FFFFFF"/>
            </a:solidFill>
            <a:ln w="142875" cap="rnd">
              <a:solidFill>
                <a:srgbClr val="C18166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844954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7045906">
            <a:off x="194036" y="4496347"/>
            <a:ext cx="3860431" cy="4114800"/>
          </a:xfrm>
          <a:custGeom>
            <a:avLst/>
            <a:gdLst/>
            <a:ahLst/>
            <a:cxnLst/>
            <a:rect l="l" t="t" r="r" b="b"/>
            <a:pathLst>
              <a:path w="3860431" h="4114800">
                <a:moveTo>
                  <a:pt x="0" y="0"/>
                </a:moveTo>
                <a:lnTo>
                  <a:pt x="3860431" y="0"/>
                </a:lnTo>
                <a:lnTo>
                  <a:pt x="386043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493371" y="2028590"/>
            <a:ext cx="11301259" cy="6229819"/>
          </a:xfrm>
          <a:custGeom>
            <a:avLst/>
            <a:gdLst/>
            <a:ahLst/>
            <a:cxnLst/>
            <a:rect l="l" t="t" r="r" b="b"/>
            <a:pathLst>
              <a:path w="11301259" h="6229819">
                <a:moveTo>
                  <a:pt x="0" y="0"/>
                </a:moveTo>
                <a:lnTo>
                  <a:pt x="11301258" y="0"/>
                </a:lnTo>
                <a:lnTo>
                  <a:pt x="11301258" y="6229820"/>
                </a:lnTo>
                <a:lnTo>
                  <a:pt x="0" y="622982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4055427" y="-358774"/>
            <a:ext cx="9860132" cy="13874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000000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Encoding for spelling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CEA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44596" y="1028700"/>
            <a:ext cx="14598809" cy="8229600"/>
            <a:chOff x="0" y="0"/>
            <a:chExt cx="3844954" cy="21674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844954" cy="2167467"/>
            </a:xfrm>
            <a:custGeom>
              <a:avLst/>
              <a:gdLst/>
              <a:ahLst/>
              <a:cxnLst/>
              <a:rect l="l" t="t" r="r" b="b"/>
              <a:pathLst>
                <a:path w="3844954" h="2167467">
                  <a:moveTo>
                    <a:pt x="27046" y="0"/>
                  </a:moveTo>
                  <a:lnTo>
                    <a:pt x="3817908" y="0"/>
                  </a:lnTo>
                  <a:cubicBezTo>
                    <a:pt x="3825081" y="0"/>
                    <a:pt x="3831960" y="2849"/>
                    <a:pt x="3837032" y="7922"/>
                  </a:cubicBezTo>
                  <a:cubicBezTo>
                    <a:pt x="3842104" y="12994"/>
                    <a:pt x="3844954" y="19873"/>
                    <a:pt x="3844954" y="27046"/>
                  </a:cubicBezTo>
                  <a:lnTo>
                    <a:pt x="3844954" y="2140421"/>
                  </a:lnTo>
                  <a:cubicBezTo>
                    <a:pt x="3844954" y="2147594"/>
                    <a:pt x="3842104" y="2154473"/>
                    <a:pt x="3837032" y="2159545"/>
                  </a:cubicBezTo>
                  <a:cubicBezTo>
                    <a:pt x="3831960" y="2164617"/>
                    <a:pt x="3825081" y="2167467"/>
                    <a:pt x="3817908" y="2167467"/>
                  </a:cubicBezTo>
                  <a:lnTo>
                    <a:pt x="27046" y="2167467"/>
                  </a:lnTo>
                  <a:cubicBezTo>
                    <a:pt x="19873" y="2167467"/>
                    <a:pt x="12994" y="2164617"/>
                    <a:pt x="7922" y="2159545"/>
                  </a:cubicBezTo>
                  <a:cubicBezTo>
                    <a:pt x="2849" y="2154473"/>
                    <a:pt x="0" y="2147594"/>
                    <a:pt x="0" y="2140421"/>
                  </a:cubicBezTo>
                  <a:lnTo>
                    <a:pt x="0" y="27046"/>
                  </a:lnTo>
                  <a:cubicBezTo>
                    <a:pt x="0" y="19873"/>
                    <a:pt x="2849" y="12994"/>
                    <a:pt x="7922" y="7922"/>
                  </a:cubicBezTo>
                  <a:cubicBezTo>
                    <a:pt x="12994" y="2849"/>
                    <a:pt x="19873" y="0"/>
                    <a:pt x="27046" y="0"/>
                  </a:cubicBezTo>
                  <a:close/>
                </a:path>
              </a:pathLst>
            </a:custGeom>
            <a:solidFill>
              <a:srgbClr val="FFFFFF"/>
            </a:solidFill>
            <a:ln w="142875" cap="rnd">
              <a:solidFill>
                <a:srgbClr val="C18166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844954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-7035309">
            <a:off x="511762" y="7064755"/>
            <a:ext cx="3860431" cy="4114800"/>
          </a:xfrm>
          <a:custGeom>
            <a:avLst/>
            <a:gdLst/>
            <a:ahLst/>
            <a:cxnLst/>
            <a:rect l="l" t="t" r="r" b="b"/>
            <a:pathLst>
              <a:path w="3860431" h="4114800">
                <a:moveTo>
                  <a:pt x="0" y="0"/>
                </a:moveTo>
                <a:lnTo>
                  <a:pt x="3860431" y="0"/>
                </a:lnTo>
                <a:lnTo>
                  <a:pt x="386043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graphicFrame>
        <p:nvGraphicFramePr>
          <p:cNvPr id="6" name="Object 6"/>
          <p:cNvGraphicFramePr/>
          <p:nvPr/>
        </p:nvGraphicFramePr>
        <p:xfrm>
          <a:off x="3461948" y="1576030"/>
          <a:ext cx="5657850" cy="251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Worksheet" r:id="rId5" imgW="6781800" imgH="3644900" progId="Excel.Sheet.12">
                  <p:embed/>
                </p:oleObj>
              </mc:Choice>
              <mc:Fallback>
                <p:oleObj name="Worksheet" r:id="rId5" imgW="6781800" imgH="364490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461948" y="1576030"/>
                        <a:ext cx="5657850" cy="2514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7"/>
          <p:cNvSpPr txBox="1"/>
          <p:nvPr/>
        </p:nvSpPr>
        <p:spPr>
          <a:xfrm>
            <a:off x="4055427" y="-171450"/>
            <a:ext cx="9860132" cy="13874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000000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Encoding for spelling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3C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665638" y="785470"/>
            <a:ext cx="14598809" cy="8229600"/>
            <a:chOff x="0" y="0"/>
            <a:chExt cx="3844954" cy="21674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844954" cy="2167467"/>
            </a:xfrm>
            <a:custGeom>
              <a:avLst/>
              <a:gdLst/>
              <a:ahLst/>
              <a:cxnLst/>
              <a:rect l="l" t="t" r="r" b="b"/>
              <a:pathLst>
                <a:path w="3844954" h="2167467">
                  <a:moveTo>
                    <a:pt x="27046" y="0"/>
                  </a:moveTo>
                  <a:lnTo>
                    <a:pt x="3817908" y="0"/>
                  </a:lnTo>
                  <a:cubicBezTo>
                    <a:pt x="3825081" y="0"/>
                    <a:pt x="3831960" y="2849"/>
                    <a:pt x="3837032" y="7922"/>
                  </a:cubicBezTo>
                  <a:cubicBezTo>
                    <a:pt x="3842104" y="12994"/>
                    <a:pt x="3844954" y="19873"/>
                    <a:pt x="3844954" y="27046"/>
                  </a:cubicBezTo>
                  <a:lnTo>
                    <a:pt x="3844954" y="2140421"/>
                  </a:lnTo>
                  <a:cubicBezTo>
                    <a:pt x="3844954" y="2147594"/>
                    <a:pt x="3842104" y="2154473"/>
                    <a:pt x="3837032" y="2159545"/>
                  </a:cubicBezTo>
                  <a:cubicBezTo>
                    <a:pt x="3831960" y="2164617"/>
                    <a:pt x="3825081" y="2167467"/>
                    <a:pt x="3817908" y="2167467"/>
                  </a:cubicBezTo>
                  <a:lnTo>
                    <a:pt x="27046" y="2167467"/>
                  </a:lnTo>
                  <a:cubicBezTo>
                    <a:pt x="19873" y="2167467"/>
                    <a:pt x="12994" y="2164617"/>
                    <a:pt x="7922" y="2159545"/>
                  </a:cubicBezTo>
                  <a:cubicBezTo>
                    <a:pt x="2849" y="2154473"/>
                    <a:pt x="0" y="2147594"/>
                    <a:pt x="0" y="2140421"/>
                  </a:cubicBezTo>
                  <a:lnTo>
                    <a:pt x="0" y="27046"/>
                  </a:lnTo>
                  <a:cubicBezTo>
                    <a:pt x="0" y="19873"/>
                    <a:pt x="2849" y="12994"/>
                    <a:pt x="7922" y="7922"/>
                  </a:cubicBezTo>
                  <a:cubicBezTo>
                    <a:pt x="12994" y="2849"/>
                    <a:pt x="19873" y="0"/>
                    <a:pt x="27046" y="0"/>
                  </a:cubicBezTo>
                  <a:close/>
                </a:path>
              </a:pathLst>
            </a:custGeom>
            <a:solidFill>
              <a:srgbClr val="FFFFFF"/>
            </a:solidFill>
            <a:ln w="142875" cap="rnd">
              <a:solidFill>
                <a:srgbClr val="C18166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844954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7045906">
            <a:off x="-360739" y="5099904"/>
            <a:ext cx="3860431" cy="4114800"/>
          </a:xfrm>
          <a:custGeom>
            <a:avLst/>
            <a:gdLst/>
            <a:ahLst/>
            <a:cxnLst/>
            <a:rect l="l" t="t" r="r" b="b"/>
            <a:pathLst>
              <a:path w="3860431" h="4114800">
                <a:moveTo>
                  <a:pt x="0" y="0"/>
                </a:moveTo>
                <a:lnTo>
                  <a:pt x="3860431" y="0"/>
                </a:lnTo>
                <a:lnTo>
                  <a:pt x="386043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730395">
            <a:off x="8655979" y="1914603"/>
            <a:ext cx="3915678" cy="5620892"/>
          </a:xfrm>
          <a:custGeom>
            <a:avLst/>
            <a:gdLst/>
            <a:ahLst/>
            <a:cxnLst/>
            <a:rect l="l" t="t" r="r" b="b"/>
            <a:pathLst>
              <a:path w="3915678" h="5620892">
                <a:moveTo>
                  <a:pt x="0" y="0"/>
                </a:moveTo>
                <a:lnTo>
                  <a:pt x="3915678" y="0"/>
                </a:lnTo>
                <a:lnTo>
                  <a:pt x="3915678" y="5620892"/>
                </a:lnTo>
                <a:lnTo>
                  <a:pt x="0" y="562089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506183">
            <a:off x="3293763" y="1351497"/>
            <a:ext cx="4923922" cy="7097545"/>
          </a:xfrm>
          <a:custGeom>
            <a:avLst/>
            <a:gdLst/>
            <a:ahLst/>
            <a:cxnLst/>
            <a:rect l="l" t="t" r="r" b="b"/>
            <a:pathLst>
              <a:path w="4923922" h="7097545">
                <a:moveTo>
                  <a:pt x="0" y="0"/>
                </a:moveTo>
                <a:lnTo>
                  <a:pt x="4923922" y="0"/>
                </a:lnTo>
                <a:lnTo>
                  <a:pt x="4923922" y="7097545"/>
                </a:lnTo>
                <a:lnTo>
                  <a:pt x="0" y="709754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4963188" y="8228193"/>
            <a:ext cx="11301259" cy="1963594"/>
          </a:xfrm>
          <a:custGeom>
            <a:avLst/>
            <a:gdLst/>
            <a:ahLst/>
            <a:cxnLst/>
            <a:rect l="l" t="t" r="r" b="b"/>
            <a:pathLst>
              <a:path w="11301259" h="1963594">
                <a:moveTo>
                  <a:pt x="0" y="0"/>
                </a:moveTo>
                <a:lnTo>
                  <a:pt x="11301259" y="0"/>
                </a:lnTo>
                <a:lnTo>
                  <a:pt x="11301259" y="1963594"/>
                </a:lnTo>
                <a:lnTo>
                  <a:pt x="0" y="196359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5970530" y="-358774"/>
            <a:ext cx="5839718" cy="13874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000000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Letter Formation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3C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43834" y="1345714"/>
            <a:ext cx="14598809" cy="8229600"/>
            <a:chOff x="0" y="0"/>
            <a:chExt cx="3844954" cy="21674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844954" cy="2167467"/>
            </a:xfrm>
            <a:custGeom>
              <a:avLst/>
              <a:gdLst/>
              <a:ahLst/>
              <a:cxnLst/>
              <a:rect l="l" t="t" r="r" b="b"/>
              <a:pathLst>
                <a:path w="3844954" h="2167467">
                  <a:moveTo>
                    <a:pt x="27046" y="0"/>
                  </a:moveTo>
                  <a:lnTo>
                    <a:pt x="3817908" y="0"/>
                  </a:lnTo>
                  <a:cubicBezTo>
                    <a:pt x="3825081" y="0"/>
                    <a:pt x="3831960" y="2849"/>
                    <a:pt x="3837032" y="7922"/>
                  </a:cubicBezTo>
                  <a:cubicBezTo>
                    <a:pt x="3842104" y="12994"/>
                    <a:pt x="3844954" y="19873"/>
                    <a:pt x="3844954" y="27046"/>
                  </a:cubicBezTo>
                  <a:lnTo>
                    <a:pt x="3844954" y="2140421"/>
                  </a:lnTo>
                  <a:cubicBezTo>
                    <a:pt x="3844954" y="2147594"/>
                    <a:pt x="3842104" y="2154473"/>
                    <a:pt x="3837032" y="2159545"/>
                  </a:cubicBezTo>
                  <a:cubicBezTo>
                    <a:pt x="3831960" y="2164617"/>
                    <a:pt x="3825081" y="2167467"/>
                    <a:pt x="3817908" y="2167467"/>
                  </a:cubicBezTo>
                  <a:lnTo>
                    <a:pt x="27046" y="2167467"/>
                  </a:lnTo>
                  <a:cubicBezTo>
                    <a:pt x="19873" y="2167467"/>
                    <a:pt x="12994" y="2164617"/>
                    <a:pt x="7922" y="2159545"/>
                  </a:cubicBezTo>
                  <a:cubicBezTo>
                    <a:pt x="2849" y="2154473"/>
                    <a:pt x="0" y="2147594"/>
                    <a:pt x="0" y="2140421"/>
                  </a:cubicBezTo>
                  <a:lnTo>
                    <a:pt x="0" y="27046"/>
                  </a:lnTo>
                  <a:cubicBezTo>
                    <a:pt x="0" y="19873"/>
                    <a:pt x="2849" y="12994"/>
                    <a:pt x="7922" y="7922"/>
                  </a:cubicBezTo>
                  <a:cubicBezTo>
                    <a:pt x="12994" y="2849"/>
                    <a:pt x="19873" y="0"/>
                    <a:pt x="27046" y="0"/>
                  </a:cubicBezTo>
                  <a:close/>
                </a:path>
              </a:pathLst>
            </a:custGeom>
            <a:solidFill>
              <a:srgbClr val="FFFFFF"/>
            </a:solidFill>
            <a:ln w="142875" cap="rnd">
              <a:solidFill>
                <a:srgbClr val="C18166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844954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7045906">
            <a:off x="-313186" y="5273031"/>
            <a:ext cx="3860431" cy="4114800"/>
          </a:xfrm>
          <a:custGeom>
            <a:avLst/>
            <a:gdLst/>
            <a:ahLst/>
            <a:cxnLst/>
            <a:rect l="l" t="t" r="r" b="b"/>
            <a:pathLst>
              <a:path w="3860431" h="4114800">
                <a:moveTo>
                  <a:pt x="0" y="0"/>
                </a:moveTo>
                <a:lnTo>
                  <a:pt x="3860430" y="0"/>
                </a:lnTo>
                <a:lnTo>
                  <a:pt x="386043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2597745" y="2503926"/>
            <a:ext cx="6546255" cy="4656024"/>
          </a:xfrm>
          <a:custGeom>
            <a:avLst/>
            <a:gdLst/>
            <a:ahLst/>
            <a:cxnLst/>
            <a:rect l="l" t="t" r="r" b="b"/>
            <a:pathLst>
              <a:path w="6546255" h="4656024">
                <a:moveTo>
                  <a:pt x="0" y="0"/>
                </a:moveTo>
                <a:lnTo>
                  <a:pt x="6546255" y="0"/>
                </a:lnTo>
                <a:lnTo>
                  <a:pt x="6546255" y="4656024"/>
                </a:lnTo>
                <a:lnTo>
                  <a:pt x="0" y="465602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0089386" y="2210345"/>
            <a:ext cx="5656286" cy="3033859"/>
          </a:xfrm>
          <a:custGeom>
            <a:avLst/>
            <a:gdLst/>
            <a:ahLst/>
            <a:cxnLst/>
            <a:rect l="l" t="t" r="r" b="b"/>
            <a:pathLst>
              <a:path w="5656286" h="3033859">
                <a:moveTo>
                  <a:pt x="0" y="0"/>
                </a:moveTo>
                <a:lnTo>
                  <a:pt x="5656286" y="0"/>
                </a:lnTo>
                <a:lnTo>
                  <a:pt x="5656286" y="3033859"/>
                </a:lnTo>
                <a:lnTo>
                  <a:pt x="0" y="303385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1681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9994281" y="5460514"/>
            <a:ext cx="5751391" cy="3236142"/>
          </a:xfrm>
          <a:custGeom>
            <a:avLst/>
            <a:gdLst/>
            <a:ahLst/>
            <a:cxnLst/>
            <a:rect l="l" t="t" r="r" b="b"/>
            <a:pathLst>
              <a:path w="5751391" h="3236142">
                <a:moveTo>
                  <a:pt x="0" y="0"/>
                </a:moveTo>
                <a:lnTo>
                  <a:pt x="5751391" y="0"/>
                </a:lnTo>
                <a:lnTo>
                  <a:pt x="5751391" y="3236142"/>
                </a:lnTo>
                <a:lnTo>
                  <a:pt x="0" y="323614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1539" b="-1539"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6848557" y="80679"/>
            <a:ext cx="3663107" cy="11042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959"/>
              </a:lnSpc>
              <a:spcBef>
                <a:spcPct val="0"/>
              </a:spcBef>
            </a:pPr>
            <a:r>
              <a:rPr lang="en-US" sz="6399">
                <a:solidFill>
                  <a:srgbClr val="000000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Tricky Words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CEA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44596" y="1028700"/>
            <a:ext cx="14598809" cy="8229600"/>
            <a:chOff x="0" y="0"/>
            <a:chExt cx="3844954" cy="21674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844954" cy="2167467"/>
            </a:xfrm>
            <a:custGeom>
              <a:avLst/>
              <a:gdLst/>
              <a:ahLst/>
              <a:cxnLst/>
              <a:rect l="l" t="t" r="r" b="b"/>
              <a:pathLst>
                <a:path w="3844954" h="2167467">
                  <a:moveTo>
                    <a:pt x="27046" y="0"/>
                  </a:moveTo>
                  <a:lnTo>
                    <a:pt x="3817908" y="0"/>
                  </a:lnTo>
                  <a:cubicBezTo>
                    <a:pt x="3825081" y="0"/>
                    <a:pt x="3831960" y="2849"/>
                    <a:pt x="3837032" y="7922"/>
                  </a:cubicBezTo>
                  <a:cubicBezTo>
                    <a:pt x="3842104" y="12994"/>
                    <a:pt x="3844954" y="19873"/>
                    <a:pt x="3844954" y="27046"/>
                  </a:cubicBezTo>
                  <a:lnTo>
                    <a:pt x="3844954" y="2140421"/>
                  </a:lnTo>
                  <a:cubicBezTo>
                    <a:pt x="3844954" y="2147594"/>
                    <a:pt x="3842104" y="2154473"/>
                    <a:pt x="3837032" y="2159545"/>
                  </a:cubicBezTo>
                  <a:cubicBezTo>
                    <a:pt x="3831960" y="2164617"/>
                    <a:pt x="3825081" y="2167467"/>
                    <a:pt x="3817908" y="2167467"/>
                  </a:cubicBezTo>
                  <a:lnTo>
                    <a:pt x="27046" y="2167467"/>
                  </a:lnTo>
                  <a:cubicBezTo>
                    <a:pt x="19873" y="2167467"/>
                    <a:pt x="12994" y="2164617"/>
                    <a:pt x="7922" y="2159545"/>
                  </a:cubicBezTo>
                  <a:cubicBezTo>
                    <a:pt x="2849" y="2154473"/>
                    <a:pt x="0" y="2147594"/>
                    <a:pt x="0" y="2140421"/>
                  </a:cubicBezTo>
                  <a:lnTo>
                    <a:pt x="0" y="27046"/>
                  </a:lnTo>
                  <a:cubicBezTo>
                    <a:pt x="0" y="19873"/>
                    <a:pt x="2849" y="12994"/>
                    <a:pt x="7922" y="7922"/>
                  </a:cubicBezTo>
                  <a:cubicBezTo>
                    <a:pt x="12994" y="2849"/>
                    <a:pt x="19873" y="0"/>
                    <a:pt x="27046" y="0"/>
                  </a:cubicBezTo>
                  <a:close/>
                </a:path>
              </a:pathLst>
            </a:custGeom>
            <a:solidFill>
              <a:srgbClr val="FFFFFF"/>
            </a:solidFill>
            <a:ln w="142875" cap="rnd">
              <a:solidFill>
                <a:srgbClr val="C18166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844954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-7035309">
            <a:off x="1637162" y="6509980"/>
            <a:ext cx="3860431" cy="4114800"/>
          </a:xfrm>
          <a:custGeom>
            <a:avLst/>
            <a:gdLst/>
            <a:ahLst/>
            <a:cxnLst/>
            <a:rect l="l" t="t" r="r" b="b"/>
            <a:pathLst>
              <a:path w="3860431" h="4114800">
                <a:moveTo>
                  <a:pt x="0" y="0"/>
                </a:moveTo>
                <a:lnTo>
                  <a:pt x="3860431" y="0"/>
                </a:lnTo>
                <a:lnTo>
                  <a:pt x="386043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2016786" y="1770799"/>
            <a:ext cx="5029317" cy="5029317"/>
          </a:xfrm>
          <a:custGeom>
            <a:avLst/>
            <a:gdLst/>
            <a:ahLst/>
            <a:cxnLst/>
            <a:rect l="l" t="t" r="r" b="b"/>
            <a:pathLst>
              <a:path w="5029317" h="5029317">
                <a:moveTo>
                  <a:pt x="0" y="0"/>
                </a:moveTo>
                <a:lnTo>
                  <a:pt x="5029317" y="0"/>
                </a:lnTo>
                <a:lnTo>
                  <a:pt x="5029317" y="5029317"/>
                </a:lnTo>
                <a:lnTo>
                  <a:pt x="0" y="502931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7300273" y="1400877"/>
            <a:ext cx="4292775" cy="4508394"/>
          </a:xfrm>
          <a:custGeom>
            <a:avLst/>
            <a:gdLst/>
            <a:ahLst/>
            <a:cxnLst/>
            <a:rect l="l" t="t" r="r" b="b"/>
            <a:pathLst>
              <a:path w="4292775" h="4508394">
                <a:moveTo>
                  <a:pt x="0" y="0"/>
                </a:moveTo>
                <a:lnTo>
                  <a:pt x="4292775" y="0"/>
                </a:lnTo>
                <a:lnTo>
                  <a:pt x="4292775" y="4508394"/>
                </a:lnTo>
                <a:lnTo>
                  <a:pt x="0" y="450839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1850223" y="2515782"/>
            <a:ext cx="4488771" cy="5029317"/>
          </a:xfrm>
          <a:custGeom>
            <a:avLst/>
            <a:gdLst/>
            <a:ahLst/>
            <a:cxnLst/>
            <a:rect l="l" t="t" r="r" b="b"/>
            <a:pathLst>
              <a:path w="4488771" h="5029317">
                <a:moveTo>
                  <a:pt x="0" y="0"/>
                </a:moveTo>
                <a:lnTo>
                  <a:pt x="4488771" y="0"/>
                </a:lnTo>
                <a:lnTo>
                  <a:pt x="4488771" y="5029317"/>
                </a:lnTo>
                <a:lnTo>
                  <a:pt x="0" y="502931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5296" r="-6745"/>
            </a:stretch>
          </a:blipFill>
        </p:spPr>
      </p:sp>
      <p:sp>
        <p:nvSpPr>
          <p:cNvPr id="9" name="Freeform 9"/>
          <p:cNvSpPr/>
          <p:nvPr/>
        </p:nvSpPr>
        <p:spPr>
          <a:xfrm rot="1215645">
            <a:off x="8005029" y="6393657"/>
            <a:ext cx="2324143" cy="3200259"/>
          </a:xfrm>
          <a:custGeom>
            <a:avLst/>
            <a:gdLst/>
            <a:ahLst/>
            <a:cxnLst/>
            <a:rect l="l" t="t" r="r" b="b"/>
            <a:pathLst>
              <a:path w="2324143" h="3200259">
                <a:moveTo>
                  <a:pt x="0" y="0"/>
                </a:moveTo>
                <a:lnTo>
                  <a:pt x="2324143" y="0"/>
                </a:lnTo>
                <a:lnTo>
                  <a:pt x="2324143" y="3200259"/>
                </a:lnTo>
                <a:lnTo>
                  <a:pt x="0" y="320025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5705158" y="-171450"/>
            <a:ext cx="5673030" cy="13874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000000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Reading at Home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CEA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14058" y="1437934"/>
            <a:ext cx="14598809" cy="8229600"/>
            <a:chOff x="0" y="0"/>
            <a:chExt cx="3844954" cy="21674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844954" cy="2167467"/>
            </a:xfrm>
            <a:custGeom>
              <a:avLst/>
              <a:gdLst/>
              <a:ahLst/>
              <a:cxnLst/>
              <a:rect l="l" t="t" r="r" b="b"/>
              <a:pathLst>
                <a:path w="3844954" h="2167467">
                  <a:moveTo>
                    <a:pt x="27046" y="0"/>
                  </a:moveTo>
                  <a:lnTo>
                    <a:pt x="3817908" y="0"/>
                  </a:lnTo>
                  <a:cubicBezTo>
                    <a:pt x="3825081" y="0"/>
                    <a:pt x="3831960" y="2849"/>
                    <a:pt x="3837032" y="7922"/>
                  </a:cubicBezTo>
                  <a:cubicBezTo>
                    <a:pt x="3842104" y="12994"/>
                    <a:pt x="3844954" y="19873"/>
                    <a:pt x="3844954" y="27046"/>
                  </a:cubicBezTo>
                  <a:lnTo>
                    <a:pt x="3844954" y="2140421"/>
                  </a:lnTo>
                  <a:cubicBezTo>
                    <a:pt x="3844954" y="2147594"/>
                    <a:pt x="3842104" y="2154473"/>
                    <a:pt x="3837032" y="2159545"/>
                  </a:cubicBezTo>
                  <a:cubicBezTo>
                    <a:pt x="3831960" y="2164617"/>
                    <a:pt x="3825081" y="2167467"/>
                    <a:pt x="3817908" y="2167467"/>
                  </a:cubicBezTo>
                  <a:lnTo>
                    <a:pt x="27046" y="2167467"/>
                  </a:lnTo>
                  <a:cubicBezTo>
                    <a:pt x="19873" y="2167467"/>
                    <a:pt x="12994" y="2164617"/>
                    <a:pt x="7922" y="2159545"/>
                  </a:cubicBezTo>
                  <a:cubicBezTo>
                    <a:pt x="2849" y="2154473"/>
                    <a:pt x="0" y="2147594"/>
                    <a:pt x="0" y="2140421"/>
                  </a:cubicBezTo>
                  <a:lnTo>
                    <a:pt x="0" y="27046"/>
                  </a:lnTo>
                  <a:cubicBezTo>
                    <a:pt x="0" y="19873"/>
                    <a:pt x="2849" y="12994"/>
                    <a:pt x="7922" y="7922"/>
                  </a:cubicBezTo>
                  <a:cubicBezTo>
                    <a:pt x="12994" y="2849"/>
                    <a:pt x="19873" y="0"/>
                    <a:pt x="27046" y="0"/>
                  </a:cubicBezTo>
                  <a:close/>
                </a:path>
              </a:pathLst>
            </a:custGeom>
            <a:solidFill>
              <a:srgbClr val="FFFFFF"/>
            </a:solidFill>
            <a:ln w="142875" cap="rnd">
              <a:solidFill>
                <a:srgbClr val="C18166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844954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-7035309">
            <a:off x="1637162" y="6509980"/>
            <a:ext cx="3860431" cy="4114800"/>
          </a:xfrm>
          <a:custGeom>
            <a:avLst/>
            <a:gdLst/>
            <a:ahLst/>
            <a:cxnLst/>
            <a:rect l="l" t="t" r="r" b="b"/>
            <a:pathLst>
              <a:path w="3860431" h="4114800">
                <a:moveTo>
                  <a:pt x="0" y="0"/>
                </a:moveTo>
                <a:lnTo>
                  <a:pt x="3860431" y="0"/>
                </a:lnTo>
                <a:lnTo>
                  <a:pt x="386043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3095730" y="2956466"/>
            <a:ext cx="12413553" cy="42502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317010" lvl="1" indent="-658505" algn="l">
              <a:lnSpc>
                <a:spcPts val="8540"/>
              </a:lnSpc>
              <a:buFont typeface="Arial"/>
              <a:buChar char="•"/>
            </a:pPr>
            <a:r>
              <a:rPr lang="en-US" sz="6100">
                <a:solidFill>
                  <a:srgbClr val="000000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Just 5 minutes a day is enough</a:t>
            </a:r>
          </a:p>
          <a:p>
            <a:pPr marL="1317010" lvl="1" indent="-658505" algn="l">
              <a:lnSpc>
                <a:spcPts val="8540"/>
              </a:lnSpc>
              <a:buFont typeface="Arial"/>
              <a:buChar char="•"/>
            </a:pPr>
            <a:r>
              <a:rPr lang="en-US" sz="6100">
                <a:solidFill>
                  <a:srgbClr val="000000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 Little and often</a:t>
            </a:r>
          </a:p>
          <a:p>
            <a:pPr marL="1317010" lvl="1" indent="-658505" algn="l">
              <a:lnSpc>
                <a:spcPts val="8540"/>
              </a:lnSpc>
              <a:buFont typeface="Arial"/>
              <a:buChar char="•"/>
            </a:pPr>
            <a:r>
              <a:rPr lang="en-US" sz="6100">
                <a:solidFill>
                  <a:srgbClr val="000000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Finding the right moment in your day is key</a:t>
            </a:r>
          </a:p>
          <a:p>
            <a:pPr marL="1317010" lvl="1" indent="-658505" algn="l">
              <a:lnSpc>
                <a:spcPts val="8540"/>
              </a:lnSpc>
              <a:buFont typeface="Arial"/>
              <a:buChar char="•"/>
            </a:pPr>
            <a:r>
              <a:rPr lang="en-US" sz="6100">
                <a:solidFill>
                  <a:srgbClr val="000000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The most important thing is consistency</a:t>
            </a:r>
          </a:p>
        </p:txBody>
      </p:sp>
      <p:sp>
        <p:nvSpPr>
          <p:cNvPr id="7" name="Freeform 7"/>
          <p:cNvSpPr/>
          <p:nvPr/>
        </p:nvSpPr>
        <p:spPr>
          <a:xfrm>
            <a:off x="12662857" y="1987842"/>
            <a:ext cx="3247895" cy="2269904"/>
          </a:xfrm>
          <a:custGeom>
            <a:avLst/>
            <a:gdLst/>
            <a:ahLst/>
            <a:cxnLst/>
            <a:rect l="l" t="t" r="r" b="b"/>
            <a:pathLst>
              <a:path w="3247895" h="2269904">
                <a:moveTo>
                  <a:pt x="0" y="0"/>
                </a:moveTo>
                <a:lnTo>
                  <a:pt x="3247895" y="0"/>
                </a:lnTo>
                <a:lnTo>
                  <a:pt x="3247895" y="2269904"/>
                </a:lnTo>
                <a:lnTo>
                  <a:pt x="0" y="226990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5768561" y="-171450"/>
            <a:ext cx="5673030" cy="13874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000000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Reading at Home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3C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44596" y="1028700"/>
            <a:ext cx="14598809" cy="8229600"/>
            <a:chOff x="0" y="0"/>
            <a:chExt cx="3844954" cy="21674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844954" cy="2167467"/>
            </a:xfrm>
            <a:custGeom>
              <a:avLst/>
              <a:gdLst/>
              <a:ahLst/>
              <a:cxnLst/>
              <a:rect l="l" t="t" r="r" b="b"/>
              <a:pathLst>
                <a:path w="3844954" h="2167467">
                  <a:moveTo>
                    <a:pt x="27046" y="0"/>
                  </a:moveTo>
                  <a:lnTo>
                    <a:pt x="3817908" y="0"/>
                  </a:lnTo>
                  <a:cubicBezTo>
                    <a:pt x="3825081" y="0"/>
                    <a:pt x="3831960" y="2849"/>
                    <a:pt x="3837032" y="7922"/>
                  </a:cubicBezTo>
                  <a:cubicBezTo>
                    <a:pt x="3842104" y="12994"/>
                    <a:pt x="3844954" y="19873"/>
                    <a:pt x="3844954" y="27046"/>
                  </a:cubicBezTo>
                  <a:lnTo>
                    <a:pt x="3844954" y="2140421"/>
                  </a:lnTo>
                  <a:cubicBezTo>
                    <a:pt x="3844954" y="2147594"/>
                    <a:pt x="3842104" y="2154473"/>
                    <a:pt x="3837032" y="2159545"/>
                  </a:cubicBezTo>
                  <a:cubicBezTo>
                    <a:pt x="3831960" y="2164617"/>
                    <a:pt x="3825081" y="2167467"/>
                    <a:pt x="3817908" y="2167467"/>
                  </a:cubicBezTo>
                  <a:lnTo>
                    <a:pt x="27046" y="2167467"/>
                  </a:lnTo>
                  <a:cubicBezTo>
                    <a:pt x="19873" y="2167467"/>
                    <a:pt x="12994" y="2164617"/>
                    <a:pt x="7922" y="2159545"/>
                  </a:cubicBezTo>
                  <a:cubicBezTo>
                    <a:pt x="2849" y="2154473"/>
                    <a:pt x="0" y="2147594"/>
                    <a:pt x="0" y="2140421"/>
                  </a:cubicBezTo>
                  <a:lnTo>
                    <a:pt x="0" y="27046"/>
                  </a:lnTo>
                  <a:cubicBezTo>
                    <a:pt x="0" y="19873"/>
                    <a:pt x="2849" y="12994"/>
                    <a:pt x="7922" y="7922"/>
                  </a:cubicBezTo>
                  <a:cubicBezTo>
                    <a:pt x="12994" y="2849"/>
                    <a:pt x="19873" y="0"/>
                    <a:pt x="27046" y="0"/>
                  </a:cubicBezTo>
                  <a:close/>
                </a:path>
              </a:pathLst>
            </a:custGeom>
            <a:solidFill>
              <a:srgbClr val="FFFFFF"/>
            </a:solidFill>
            <a:ln w="142875" cap="rnd">
              <a:solidFill>
                <a:srgbClr val="C18166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844954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7045906">
            <a:off x="194036" y="4496347"/>
            <a:ext cx="3860431" cy="4114800"/>
          </a:xfrm>
          <a:custGeom>
            <a:avLst/>
            <a:gdLst/>
            <a:ahLst/>
            <a:cxnLst/>
            <a:rect l="l" t="t" r="r" b="b"/>
            <a:pathLst>
              <a:path w="3860431" h="4114800">
                <a:moveTo>
                  <a:pt x="0" y="0"/>
                </a:moveTo>
                <a:lnTo>
                  <a:pt x="3860431" y="0"/>
                </a:lnTo>
                <a:lnTo>
                  <a:pt x="386043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5902654" y="1600206"/>
            <a:ext cx="5953424" cy="4914434"/>
          </a:xfrm>
          <a:custGeom>
            <a:avLst/>
            <a:gdLst/>
            <a:ahLst/>
            <a:cxnLst/>
            <a:rect l="l" t="t" r="r" b="b"/>
            <a:pathLst>
              <a:path w="5953424" h="4914434">
                <a:moveTo>
                  <a:pt x="0" y="0"/>
                </a:moveTo>
                <a:lnTo>
                  <a:pt x="5953425" y="0"/>
                </a:lnTo>
                <a:lnTo>
                  <a:pt x="5953425" y="4914434"/>
                </a:lnTo>
                <a:lnTo>
                  <a:pt x="0" y="491443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422" b="-795"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028700" y="6030506"/>
            <a:ext cx="15692508" cy="20739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939"/>
              </a:lnSpc>
              <a:spcBef>
                <a:spcPct val="0"/>
              </a:spcBef>
            </a:pPr>
            <a:r>
              <a:rPr lang="en-US" sz="12099">
                <a:solidFill>
                  <a:srgbClr val="000000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A cat in the bath.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CEA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44596" y="1028700"/>
            <a:ext cx="14598809" cy="8229600"/>
            <a:chOff x="0" y="0"/>
            <a:chExt cx="3844954" cy="21674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844954" cy="2167467"/>
            </a:xfrm>
            <a:custGeom>
              <a:avLst/>
              <a:gdLst/>
              <a:ahLst/>
              <a:cxnLst/>
              <a:rect l="l" t="t" r="r" b="b"/>
              <a:pathLst>
                <a:path w="3844954" h="2167467">
                  <a:moveTo>
                    <a:pt x="27046" y="0"/>
                  </a:moveTo>
                  <a:lnTo>
                    <a:pt x="3817908" y="0"/>
                  </a:lnTo>
                  <a:cubicBezTo>
                    <a:pt x="3825081" y="0"/>
                    <a:pt x="3831960" y="2849"/>
                    <a:pt x="3837032" y="7922"/>
                  </a:cubicBezTo>
                  <a:cubicBezTo>
                    <a:pt x="3842104" y="12994"/>
                    <a:pt x="3844954" y="19873"/>
                    <a:pt x="3844954" y="27046"/>
                  </a:cubicBezTo>
                  <a:lnTo>
                    <a:pt x="3844954" y="2140421"/>
                  </a:lnTo>
                  <a:cubicBezTo>
                    <a:pt x="3844954" y="2147594"/>
                    <a:pt x="3842104" y="2154473"/>
                    <a:pt x="3837032" y="2159545"/>
                  </a:cubicBezTo>
                  <a:cubicBezTo>
                    <a:pt x="3831960" y="2164617"/>
                    <a:pt x="3825081" y="2167467"/>
                    <a:pt x="3817908" y="2167467"/>
                  </a:cubicBezTo>
                  <a:lnTo>
                    <a:pt x="27046" y="2167467"/>
                  </a:lnTo>
                  <a:cubicBezTo>
                    <a:pt x="19873" y="2167467"/>
                    <a:pt x="12994" y="2164617"/>
                    <a:pt x="7922" y="2159545"/>
                  </a:cubicBezTo>
                  <a:cubicBezTo>
                    <a:pt x="2849" y="2154473"/>
                    <a:pt x="0" y="2147594"/>
                    <a:pt x="0" y="2140421"/>
                  </a:cubicBezTo>
                  <a:lnTo>
                    <a:pt x="0" y="27046"/>
                  </a:lnTo>
                  <a:cubicBezTo>
                    <a:pt x="0" y="19873"/>
                    <a:pt x="2849" y="12994"/>
                    <a:pt x="7922" y="7922"/>
                  </a:cubicBezTo>
                  <a:cubicBezTo>
                    <a:pt x="12994" y="2849"/>
                    <a:pt x="19873" y="0"/>
                    <a:pt x="27046" y="0"/>
                  </a:cubicBezTo>
                  <a:close/>
                </a:path>
              </a:pathLst>
            </a:custGeom>
            <a:solidFill>
              <a:srgbClr val="FFFFFF"/>
            </a:solidFill>
            <a:ln w="142875" cap="rnd">
              <a:solidFill>
                <a:srgbClr val="C18166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844954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-7035309">
            <a:off x="1605461" y="7096456"/>
            <a:ext cx="3860431" cy="4114800"/>
          </a:xfrm>
          <a:custGeom>
            <a:avLst/>
            <a:gdLst/>
            <a:ahLst/>
            <a:cxnLst/>
            <a:rect l="l" t="t" r="r" b="b"/>
            <a:pathLst>
              <a:path w="3860431" h="4114800">
                <a:moveTo>
                  <a:pt x="0" y="0"/>
                </a:moveTo>
                <a:lnTo>
                  <a:pt x="3860430" y="0"/>
                </a:lnTo>
                <a:lnTo>
                  <a:pt x="386043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0137625" y="1529352"/>
            <a:ext cx="2324143" cy="3200259"/>
          </a:xfrm>
          <a:custGeom>
            <a:avLst/>
            <a:gdLst/>
            <a:ahLst/>
            <a:cxnLst/>
            <a:rect l="l" t="t" r="r" b="b"/>
            <a:pathLst>
              <a:path w="2324143" h="3200259">
                <a:moveTo>
                  <a:pt x="0" y="0"/>
                </a:moveTo>
                <a:lnTo>
                  <a:pt x="2324142" y="0"/>
                </a:lnTo>
                <a:lnTo>
                  <a:pt x="2324142" y="3200259"/>
                </a:lnTo>
                <a:lnTo>
                  <a:pt x="0" y="320025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8102874" y="4920699"/>
            <a:ext cx="4069501" cy="3748357"/>
          </a:xfrm>
          <a:custGeom>
            <a:avLst/>
            <a:gdLst/>
            <a:ahLst/>
            <a:cxnLst/>
            <a:rect l="l" t="t" r="r" b="b"/>
            <a:pathLst>
              <a:path w="4069501" h="3748357">
                <a:moveTo>
                  <a:pt x="0" y="0"/>
                </a:moveTo>
                <a:lnTo>
                  <a:pt x="4069501" y="0"/>
                </a:lnTo>
                <a:lnTo>
                  <a:pt x="4069501" y="3748357"/>
                </a:lnTo>
                <a:lnTo>
                  <a:pt x="0" y="374835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10905" t="-3382" r="-12074" b="-8880"/>
            </a:stretch>
          </a:blipFill>
        </p:spPr>
      </p:sp>
      <p:sp>
        <p:nvSpPr>
          <p:cNvPr id="8" name="Freeform 8"/>
          <p:cNvSpPr/>
          <p:nvPr/>
        </p:nvSpPr>
        <p:spPr>
          <a:xfrm rot="849709">
            <a:off x="13068034" y="1927009"/>
            <a:ext cx="2404945" cy="2404945"/>
          </a:xfrm>
          <a:custGeom>
            <a:avLst/>
            <a:gdLst/>
            <a:ahLst/>
            <a:cxnLst/>
            <a:rect l="l" t="t" r="r" b="b"/>
            <a:pathLst>
              <a:path w="2404945" h="2404945">
                <a:moveTo>
                  <a:pt x="0" y="0"/>
                </a:moveTo>
                <a:lnTo>
                  <a:pt x="2404945" y="0"/>
                </a:lnTo>
                <a:lnTo>
                  <a:pt x="2404945" y="2404945"/>
                </a:lnTo>
                <a:lnTo>
                  <a:pt x="0" y="24049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510490">
            <a:off x="12873289" y="5005797"/>
            <a:ext cx="2794435" cy="3475665"/>
          </a:xfrm>
          <a:custGeom>
            <a:avLst/>
            <a:gdLst/>
            <a:ahLst/>
            <a:cxnLst/>
            <a:rect l="l" t="t" r="r" b="b"/>
            <a:pathLst>
              <a:path w="2794435" h="3475665">
                <a:moveTo>
                  <a:pt x="0" y="0"/>
                </a:moveTo>
                <a:lnTo>
                  <a:pt x="2794435" y="0"/>
                </a:lnTo>
                <a:lnTo>
                  <a:pt x="2794435" y="3475665"/>
                </a:lnTo>
                <a:lnTo>
                  <a:pt x="0" y="347566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7723675" y="2506749"/>
            <a:ext cx="2413950" cy="2413950"/>
          </a:xfrm>
          <a:custGeom>
            <a:avLst/>
            <a:gdLst/>
            <a:ahLst/>
            <a:cxnLst/>
            <a:rect l="l" t="t" r="r" b="b"/>
            <a:pathLst>
              <a:path w="2413950" h="2413950">
                <a:moveTo>
                  <a:pt x="0" y="0"/>
                </a:moveTo>
                <a:lnTo>
                  <a:pt x="2413950" y="0"/>
                </a:lnTo>
                <a:lnTo>
                  <a:pt x="2413950" y="2413950"/>
                </a:lnTo>
                <a:lnTo>
                  <a:pt x="0" y="241395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276253" y="1841583"/>
            <a:ext cx="5826621" cy="60725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19"/>
              </a:lnSpc>
              <a:spcBef>
                <a:spcPct val="0"/>
              </a:spcBef>
            </a:pPr>
            <a:r>
              <a:rPr lang="en-US" sz="4299">
                <a:solidFill>
                  <a:srgbClr val="000000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Please make sure your child has:</a:t>
            </a:r>
          </a:p>
          <a:p>
            <a:pPr algn="ctr">
              <a:lnSpc>
                <a:spcPts val="6019"/>
              </a:lnSpc>
              <a:spcBef>
                <a:spcPct val="0"/>
              </a:spcBef>
            </a:pPr>
            <a:endParaRPr lang="en-US" sz="4299">
              <a:solidFill>
                <a:srgbClr val="000000"/>
              </a:solidFill>
              <a:latin typeface="KG Primary Penmanship"/>
              <a:ea typeface="KG Primary Penmanship"/>
              <a:cs typeface="KG Primary Penmanship"/>
              <a:sym typeface="KG Primary Penmanship"/>
            </a:endParaRPr>
          </a:p>
          <a:p>
            <a:pPr algn="l">
              <a:lnSpc>
                <a:spcPts val="6019"/>
              </a:lnSpc>
              <a:spcBef>
                <a:spcPct val="0"/>
              </a:spcBef>
            </a:pPr>
            <a:r>
              <a:rPr lang="en-US" sz="4299">
                <a:solidFill>
                  <a:srgbClr val="000000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· Their decodable reading book</a:t>
            </a:r>
          </a:p>
          <a:p>
            <a:pPr algn="l">
              <a:lnSpc>
                <a:spcPts val="6019"/>
              </a:lnSpc>
              <a:spcBef>
                <a:spcPct val="0"/>
              </a:spcBef>
            </a:pPr>
            <a:r>
              <a:rPr lang="en-US" sz="4299">
                <a:solidFill>
                  <a:srgbClr val="000000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· Their library book</a:t>
            </a:r>
          </a:p>
          <a:p>
            <a:pPr algn="l">
              <a:lnSpc>
                <a:spcPts val="6019"/>
              </a:lnSpc>
              <a:spcBef>
                <a:spcPct val="0"/>
              </a:spcBef>
            </a:pPr>
            <a:r>
              <a:rPr lang="en-US" sz="4299">
                <a:solidFill>
                  <a:srgbClr val="000000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· Their reading diary</a:t>
            </a:r>
          </a:p>
          <a:p>
            <a:pPr algn="l">
              <a:lnSpc>
                <a:spcPts val="6019"/>
              </a:lnSpc>
              <a:spcBef>
                <a:spcPct val="0"/>
              </a:spcBef>
            </a:pPr>
            <a:r>
              <a:rPr lang="en-US" sz="4299">
                <a:solidFill>
                  <a:srgbClr val="000000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· Their phonics book</a:t>
            </a:r>
          </a:p>
          <a:p>
            <a:pPr algn="l">
              <a:lnSpc>
                <a:spcPts val="6019"/>
              </a:lnSpc>
              <a:spcBef>
                <a:spcPct val="0"/>
              </a:spcBef>
            </a:pPr>
            <a:endParaRPr lang="en-US" sz="4299">
              <a:solidFill>
                <a:srgbClr val="000000"/>
              </a:solidFill>
              <a:latin typeface="KG Primary Penmanship"/>
              <a:ea typeface="KG Primary Penmanship"/>
              <a:cs typeface="KG Primary Penmanship"/>
              <a:sym typeface="KG Primary Penmanship"/>
            </a:endParaRPr>
          </a:p>
          <a:p>
            <a:pPr algn="ctr">
              <a:lnSpc>
                <a:spcPts val="6019"/>
              </a:lnSpc>
              <a:spcBef>
                <a:spcPct val="0"/>
              </a:spcBef>
            </a:pPr>
            <a:r>
              <a:rPr lang="en-US" sz="4299">
                <a:solidFill>
                  <a:srgbClr val="000000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in school every day.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3C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44596" y="1028700"/>
            <a:ext cx="14598809" cy="8229600"/>
            <a:chOff x="0" y="0"/>
            <a:chExt cx="3844954" cy="21674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844954" cy="2167467"/>
            </a:xfrm>
            <a:custGeom>
              <a:avLst/>
              <a:gdLst/>
              <a:ahLst/>
              <a:cxnLst/>
              <a:rect l="l" t="t" r="r" b="b"/>
              <a:pathLst>
                <a:path w="3844954" h="2167467">
                  <a:moveTo>
                    <a:pt x="27046" y="0"/>
                  </a:moveTo>
                  <a:lnTo>
                    <a:pt x="3817908" y="0"/>
                  </a:lnTo>
                  <a:cubicBezTo>
                    <a:pt x="3825081" y="0"/>
                    <a:pt x="3831960" y="2849"/>
                    <a:pt x="3837032" y="7922"/>
                  </a:cubicBezTo>
                  <a:cubicBezTo>
                    <a:pt x="3842104" y="12994"/>
                    <a:pt x="3844954" y="19873"/>
                    <a:pt x="3844954" y="27046"/>
                  </a:cubicBezTo>
                  <a:lnTo>
                    <a:pt x="3844954" y="2140421"/>
                  </a:lnTo>
                  <a:cubicBezTo>
                    <a:pt x="3844954" y="2147594"/>
                    <a:pt x="3842104" y="2154473"/>
                    <a:pt x="3837032" y="2159545"/>
                  </a:cubicBezTo>
                  <a:cubicBezTo>
                    <a:pt x="3831960" y="2164617"/>
                    <a:pt x="3825081" y="2167467"/>
                    <a:pt x="3817908" y="2167467"/>
                  </a:cubicBezTo>
                  <a:lnTo>
                    <a:pt x="27046" y="2167467"/>
                  </a:lnTo>
                  <a:cubicBezTo>
                    <a:pt x="19873" y="2167467"/>
                    <a:pt x="12994" y="2164617"/>
                    <a:pt x="7922" y="2159545"/>
                  </a:cubicBezTo>
                  <a:cubicBezTo>
                    <a:pt x="2849" y="2154473"/>
                    <a:pt x="0" y="2147594"/>
                    <a:pt x="0" y="2140421"/>
                  </a:cubicBezTo>
                  <a:lnTo>
                    <a:pt x="0" y="27046"/>
                  </a:lnTo>
                  <a:cubicBezTo>
                    <a:pt x="0" y="19873"/>
                    <a:pt x="2849" y="12994"/>
                    <a:pt x="7922" y="7922"/>
                  </a:cubicBezTo>
                  <a:cubicBezTo>
                    <a:pt x="12994" y="2849"/>
                    <a:pt x="19873" y="0"/>
                    <a:pt x="27046" y="0"/>
                  </a:cubicBezTo>
                  <a:close/>
                </a:path>
              </a:pathLst>
            </a:custGeom>
            <a:solidFill>
              <a:srgbClr val="FFFFFF"/>
            </a:solidFill>
            <a:ln w="142875" cap="rnd">
              <a:solidFill>
                <a:srgbClr val="C18166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844954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7045906">
            <a:off x="194036" y="4496347"/>
            <a:ext cx="3860431" cy="4114800"/>
          </a:xfrm>
          <a:custGeom>
            <a:avLst/>
            <a:gdLst/>
            <a:ahLst/>
            <a:cxnLst/>
            <a:rect l="l" t="t" r="r" b="b"/>
            <a:pathLst>
              <a:path w="3860431" h="4114800">
                <a:moveTo>
                  <a:pt x="0" y="0"/>
                </a:moveTo>
                <a:lnTo>
                  <a:pt x="3860431" y="0"/>
                </a:lnTo>
                <a:lnTo>
                  <a:pt x="386043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243</Words>
  <Application>Microsoft Office PowerPoint</Application>
  <PresentationFormat>Custom</PresentationFormat>
  <Paragraphs>50</Paragraphs>
  <Slides>14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Calibri</vt:lpstr>
      <vt:lpstr>Arial</vt:lpstr>
      <vt:lpstr>KG Primary Penmanship</vt:lpstr>
      <vt:lpstr>Scripter</vt:lpstr>
      <vt:lpstr>Office Theme</vt:lpstr>
      <vt:lpstr>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Nonsense Words Phonics Slides</dc:title>
  <dc:creator>Clare Tattersal</dc:creator>
  <cp:lastModifiedBy>Claire Tattersall</cp:lastModifiedBy>
  <cp:revision>5</cp:revision>
  <dcterms:created xsi:type="dcterms:W3CDTF">2006-08-16T00:00:00Z</dcterms:created>
  <dcterms:modified xsi:type="dcterms:W3CDTF">2025-11-04T20:41:32Z</dcterms:modified>
  <dc:identifier>DAG3voGWJlw</dc:identifier>
</cp:coreProperties>
</file>