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20" r:id="rId4"/>
  </p:sldMasterIdLst>
  <p:notesMasterIdLst>
    <p:notesMasterId r:id="rId12"/>
  </p:notesMasterIdLst>
  <p:handoutMasterIdLst>
    <p:handoutMasterId r:id="rId13"/>
  </p:handoutMasterIdLst>
  <p:sldIdLst>
    <p:sldId id="257" r:id="rId5"/>
    <p:sldId id="258" r:id="rId6"/>
    <p:sldId id="263" r:id="rId7"/>
    <p:sldId id="259" r:id="rId8"/>
    <p:sldId id="260" r:id="rId9"/>
    <p:sldId id="261" r:id="rId10"/>
    <p:sldId id="26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9" d="100"/>
          <a:sy n="79" d="100"/>
        </p:scale>
        <p:origin x="319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57B527-9545-4A18-82C6-985C2D673EE0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6BD15E-A83F-499B-AE2F-72149146BF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83393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2A402-9AEC-46CD-BFFB-8C45353B9417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D6FFF6-EFF5-46FA-B62C-F141E1274D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667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D6FFF6-EFF5-46FA-B62C-F141E1274D5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52295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910080" y="1179705"/>
            <a:ext cx="9875520" cy="1472184"/>
          </a:xfrm>
          <a:prstGeom prst="rect">
            <a:avLst/>
          </a:prstGeom>
        </p:spPr>
        <p:txBody>
          <a:bodyPr anchor="b"/>
          <a:lstStyle>
            <a:lvl1pPr algn="ctr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910080" y="2669871"/>
            <a:ext cx="9875520" cy="1752600"/>
          </a:xfrm>
          <a:prstGeom prst="rect">
            <a:avLst/>
          </a:prstGeom>
        </p:spPr>
        <p:txBody>
          <a:bodyPr tIns="0"/>
          <a:lstStyle>
            <a:lvl1pPr marL="27432" indent="0" algn="ctr">
              <a:buNone/>
              <a:defRPr sz="2600" b="1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/>
          <a:lstStyle/>
          <a:p>
            <a:fld id="{22ED8DFF-AC58-4CE1-95FC-5B760807040E}" type="datetime1">
              <a:rPr lang="en-US" smtClean="0"/>
              <a:t>9/27/2023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726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4144" y="274638"/>
            <a:ext cx="9997440" cy="1143000"/>
          </a:xfrm>
          <a:prstGeom prst="rect">
            <a:avLst/>
          </a:prstGeo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14144" y="1447800"/>
            <a:ext cx="9997440" cy="48006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n-US" smtClean="0"/>
              <a:t>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/>
          <a:lstStyle/>
          <a:p>
            <a:fld id="{C83E6289-67AB-48EA-B8F2-7F8C3C839FC8}" type="datetime1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9988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0" orient="horz" pos="2160" userDrawn="1">
          <p15:clr>
            <a:srgbClr val="FBAE40"/>
          </p15:clr>
        </p15:guide>
        <p15:guide id="1" pos="3840" userDrawn="1">
          <p15:clr>
            <a:srgbClr val="FBAE40"/>
          </p15:clr>
        </p15:guide>
        <p15:guide id="2" pos="984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2600325"/>
            <a:ext cx="8534400" cy="2286000"/>
          </a:xfrm>
          <a:prstGeom prst="rect">
            <a:avLst/>
          </a:prstGeo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1066800"/>
            <a:ext cx="8534400" cy="1509712"/>
          </a:xfrm>
          <a:prstGeom prst="rect">
            <a:avLst/>
          </a:prstGeo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/>
          <a:lstStyle/>
          <a:p>
            <a:fld id="{CD27007B-A0CB-4CB0-A72F-D015643D8A50}" type="datetime1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6158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0" orient="horz" pos="2160" userDrawn="1">
          <p15:clr>
            <a:srgbClr val="FBAE40"/>
          </p15:clr>
        </p15:guide>
        <p15:guide id="1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4144" y="274320"/>
            <a:ext cx="9997440" cy="1143000"/>
          </a:xfrm>
          <a:prstGeom prst="rect">
            <a:avLst/>
          </a:prstGeo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14144" y="1524000"/>
            <a:ext cx="4876800" cy="466344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34784" y="1524000"/>
            <a:ext cx="4876800" cy="466344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/>
          <a:lstStyle/>
          <a:p>
            <a:fld id="{7AF78760-02B0-4343-9B36-9B01060F90A6}" type="datetime1">
              <a:rPr lang="en-US" smtClean="0"/>
              <a:t>9/27/2023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8451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5160336"/>
            <a:ext cx="10972800" cy="1143000"/>
          </a:xfrm>
          <a:prstGeom prst="rect">
            <a:avLst/>
          </a:prstGeo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28278"/>
            <a:ext cx="5364480" cy="640080"/>
          </a:xfrm>
          <a:prstGeom prst="rect">
            <a:avLst/>
          </a:prstGeom>
          <a:noFill/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1">
                <a:solidFill>
                  <a:schemeClr val="accent1">
                    <a:lumMod val="50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600" y="969336"/>
            <a:ext cx="5364480" cy="4114800"/>
          </a:xfrm>
          <a:prstGeom prst="rect">
            <a:avLst/>
          </a:prstGeo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217920" y="328278"/>
            <a:ext cx="5364480" cy="640080"/>
          </a:xfrm>
          <a:prstGeom prst="rect">
            <a:avLst/>
          </a:prstGeom>
          <a:noFill/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1">
                <a:solidFill>
                  <a:schemeClr val="accent1">
                    <a:lumMod val="50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969336"/>
            <a:ext cx="5364480" cy="4114800"/>
          </a:xfrm>
          <a:prstGeom prst="rect">
            <a:avLst/>
          </a:prstGeo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/>
          <a:lstStyle/>
          <a:p>
            <a:fld id="{D6103C8C-96CC-4988-9A76-A97C68B37C96}" type="datetime1">
              <a:rPr lang="en-US" smtClean="0"/>
              <a:t>9/27/2023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931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0" orient="horz" pos="2160" userDrawn="1">
          <p15:clr>
            <a:srgbClr val="FBAE40"/>
          </p15:clr>
        </p15:guide>
        <p15:guide id="1" pos="384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4144" y="274320"/>
            <a:ext cx="9997440" cy="1143000"/>
          </a:xfrm>
          <a:prstGeom prst="rect">
            <a:avLst/>
          </a:prstGeom>
        </p:spPr>
        <p:txBody>
          <a:bodyPr anchor="ctr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/>
          <a:lstStyle/>
          <a:p>
            <a:fld id="{19A6AA83-E69F-4B8F-8330-2B08940C21DF}" type="datetime1">
              <a:rPr lang="en-US" smtClean="0"/>
              <a:t>9/27/2023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0658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/>
          <a:lstStyle/>
          <a:p>
            <a:fld id="{0C32B54B-DAC7-463C-B2D9-3A5324E66E07}" type="datetime1">
              <a:rPr lang="en-US" smtClean="0"/>
              <a:t>9/27/2023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0977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16778"/>
            <a:ext cx="5080000" cy="1162050"/>
          </a:xfrm>
          <a:prstGeom prst="rect">
            <a:avLst/>
          </a:prstGeo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406964"/>
            <a:ext cx="5080000" cy="698500"/>
          </a:xfrm>
          <a:prstGeom prst="rect">
            <a:avLst/>
          </a:prstGeo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609600" y="2133601"/>
            <a:ext cx="10871200" cy="3992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/>
          <a:lstStyle/>
          <a:p>
            <a:fld id="{FABC3EB9-8141-418F-8EFF-9A68D158E203}" type="datetime1">
              <a:rPr lang="en-US" smtClean="0"/>
              <a:t>9/27/2023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2546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49195" y="1066800"/>
            <a:ext cx="3657600" cy="1981200"/>
          </a:xfrm>
          <a:prstGeom prst="rect">
            <a:avLst/>
          </a:prstGeo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016000" y="1066800"/>
            <a:ext cx="6096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1117600" y="1143004"/>
            <a:ext cx="58928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marL="0" indent="0" algn="l" eaLnBrk="1" latinLnBrk="0" hangingPunct="1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Rectangle 1"/>
          <p:cNvSpPr/>
          <p:nvPr/>
        </p:nvSpPr>
        <p:spPr>
          <a:xfrm rot="19468671">
            <a:off x="528967" y="954341"/>
            <a:ext cx="9144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Rectangle 2"/>
          <p:cNvSpPr/>
          <p:nvPr/>
        </p:nvSpPr>
        <p:spPr>
          <a:xfrm rot="2103354" flipH="1">
            <a:off x="6671556" y="936786"/>
            <a:ext cx="865632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7600" y="4800600"/>
            <a:ext cx="5892800" cy="762000"/>
          </a:xfrm>
          <a:prstGeom prst="rect">
            <a:avLst/>
          </a:prstGeo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/>
          <a:lstStyle/>
          <a:p>
            <a:fld id="{EE203F9F-5B53-4206-BA20-257056A7933C}" type="datetime1">
              <a:rPr lang="en-US" smtClean="0"/>
              <a:t>9/27/2023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6752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4144" y="274638"/>
            <a:ext cx="9997440" cy="1143000"/>
          </a:xfrm>
          <a:prstGeom prst="rect">
            <a:avLst/>
          </a:prstGeo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14144" y="1447800"/>
            <a:ext cx="9997440" cy="4800600"/>
          </a:xfrm>
          <a:prstGeom prst="rect">
            <a:avLst/>
          </a:prstGeom>
        </p:spPr>
        <p:txBody>
          <a:bodyPr vert="eaVert"/>
          <a:lstStyle/>
          <a:p>
            <a:pPr lvl="0" eaLnBrk="1" latinLnBrk="0" hangingPunct="1"/>
            <a:r>
              <a:rPr lang="en-US" smtClean="0"/>
              <a:t>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/>
          <a:lstStyle/>
          <a:p>
            <a:fld id="{AA3D4F3E-03CF-4020-A455-976DE93B6CFF}" type="datetime1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997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44000" y="274640"/>
            <a:ext cx="2438400" cy="5851525"/>
          </a:xfrm>
          <a:prstGeom prst="rect">
            <a:avLst/>
          </a:prstGeo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0" y="274641"/>
            <a:ext cx="7416800" cy="5851525"/>
          </a:xfrm>
          <a:prstGeom prst="rect">
            <a:avLst/>
          </a:prstGeom>
        </p:spPr>
        <p:txBody>
          <a:bodyPr vert="eaVert"/>
          <a:lstStyle/>
          <a:p>
            <a:pPr lvl="0" eaLnBrk="1" latinLnBrk="0" hangingPunct="1"/>
            <a:r>
              <a:rPr lang="en-US" smtClean="0"/>
              <a:t>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/>
          <a:lstStyle/>
          <a:p>
            <a:fld id="{3AB81425-5192-475F-8F5F-48429B4F668B}" type="datetime1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350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7148" y="-54"/>
            <a:ext cx="12188952" cy="6858054"/>
            <a:chOff x="7148" y="-54"/>
            <a:chExt cx="12188952" cy="6858054"/>
          </a:xfrm>
        </p:grpSpPr>
        <p:sp>
          <p:nvSpPr>
            <p:cNvPr id="4" name="Rectangle 3"/>
            <p:cNvSpPr/>
            <p:nvPr/>
          </p:nvSpPr>
          <p:spPr>
            <a:xfrm>
              <a:off x="7148" y="0"/>
              <a:ext cx="12188952" cy="685800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 bwMode="invGray">
            <a:xfrm>
              <a:off x="1473566" y="-54"/>
              <a:ext cx="96070" cy="6858054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 w="25400" cap="rnd" cmpd="sng" algn="ctr">
              <a:noFill/>
              <a:prstDash val="solid"/>
            </a:ln>
            <a:effectLst>
              <a:outerShdw blurRad="38550" dist="38000" dir="10800000" algn="tl" rotWithShape="0">
                <a:schemeClr val="bg2">
                  <a:shade val="20000"/>
                  <a:satMod val="110000"/>
                  <a:alpha val="25000"/>
                </a:schemeClr>
              </a:out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latinLnBrk="0" hangingPunct="1"/>
              <a:endParaRPr kumimoji="0" lang="en-US" sz="1800"/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48" y="0"/>
              <a:ext cx="1495425" cy="6858000"/>
            </a:xfrm>
            <a:prstGeom prst="rect">
              <a:avLst/>
            </a:prstGeom>
          </p:spPr>
        </p:pic>
      </p:grpSp>
      <p:sp>
        <p:nvSpPr>
          <p:cNvPr id="16" name="Title Placeholder 4"/>
          <p:cNvSpPr>
            <a:spLocks noGrp="1"/>
          </p:cNvSpPr>
          <p:nvPr>
            <p:ph type="title"/>
          </p:nvPr>
        </p:nvSpPr>
        <p:spPr>
          <a:xfrm>
            <a:off x="1914144" y="274638"/>
            <a:ext cx="999744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17" name="Text Placeholder 8"/>
          <p:cNvSpPr>
            <a:spLocks noGrp="1"/>
          </p:cNvSpPr>
          <p:nvPr>
            <p:ph type="body" idx="1"/>
          </p:nvPr>
        </p:nvSpPr>
        <p:spPr>
          <a:xfrm>
            <a:off x="1914144" y="1447800"/>
            <a:ext cx="999744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 dirty="0"/>
          </a:p>
        </p:txBody>
      </p:sp>
      <p:sp>
        <p:nvSpPr>
          <p:cNvPr id="18" name="Date Placeholder 23"/>
          <p:cNvSpPr>
            <a:spLocks noGrp="1"/>
          </p:cNvSpPr>
          <p:nvPr>
            <p:ph type="dt" sz="half" idx="2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051F468-2565-4472-9079-46A542F179AB}" type="datetime1">
              <a:rPr lang="en-US" smtClean="0"/>
              <a:pPr/>
              <a:t>9/27/2023</a:t>
            </a:fld>
            <a:endParaRPr lang="en-US"/>
          </a:p>
        </p:txBody>
      </p:sp>
      <p:sp>
        <p:nvSpPr>
          <p:cNvPr id="19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100">
                <a:solidFill>
                  <a:schemeClr val="tx2"/>
                </a:solidFill>
                <a:effectLst/>
              </a:defRPr>
            </a:lvl1pPr>
            <a:extLst/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20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100">
                <a:solidFill>
                  <a:schemeClr val="tx2"/>
                </a:solidFill>
                <a:effectLst/>
              </a:defRPr>
            </a:lvl1pPr>
            <a:extLst/>
          </a:lstStyle>
          <a:p>
            <a:fld id="{401CF334-2D5C-4859-84A6-CA7E6E43FAE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0038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300" b="1" kern="1200">
          <a:solidFill>
            <a:schemeClr val="accent2">
              <a:lumMod val="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>
            <a:lumMod val="50000"/>
          </a:schemeClr>
        </a:buClr>
        <a:buSzPct val="80000"/>
        <a:buFont typeface="Wingdings 2"/>
        <a:buChar char=""/>
        <a:defRPr kumimoji="0" sz="32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>
            <a:lumMod val="50000"/>
          </a:schemeClr>
        </a:buClr>
        <a:buFont typeface="Verdana"/>
        <a:buChar char="◦"/>
        <a:defRPr kumimoji="0" sz="28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>
            <a:lumMod val="75000"/>
          </a:schemeClr>
        </a:buClr>
        <a:buFont typeface="Wingdings 2"/>
        <a:buChar char=""/>
        <a:defRPr kumimoji="0" sz="24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>
            <a:lumMod val="75000"/>
          </a:schemeClr>
        </a:buClr>
        <a:buFont typeface="Wingdings 2"/>
        <a:buChar char=""/>
        <a:defRPr kumimoji="0" sz="20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>
            <a:lumMod val="75000"/>
          </a:schemeClr>
        </a:buClr>
        <a:buFont typeface="Wingdings 2"/>
        <a:buChar char=""/>
        <a:defRPr kumimoji="0" sz="20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pos="7512" userDrawn="1">
          <p15:clr>
            <a:srgbClr val="F26B43"/>
          </p15:clr>
        </p15:guide>
        <p15:guide id="3" pos="1176" userDrawn="1">
          <p15:clr>
            <a:srgbClr val="F26B43"/>
          </p15:clr>
        </p15:guide>
        <p15:guide id="4" orient="horz" pos="3936" userDrawn="1">
          <p15:clr>
            <a:srgbClr val="F26B43"/>
          </p15:clr>
        </p15:guide>
        <p15:guide id="5" orient="horz" pos="888" userDrawn="1">
          <p15:clr>
            <a:srgbClr val="F26B43"/>
          </p15:clr>
        </p15:guide>
        <p15:guide id="6" orient="horz" pos="16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7200" dirty="0" smtClean="0"/>
              <a:t>Year 3</a:t>
            </a:r>
            <a:endParaRPr lang="en-US" sz="7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Leopards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3904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Yearly overview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772144" y="647700"/>
            <a:ext cx="3419856" cy="6084888"/>
          </a:xfrm>
        </p:spPr>
        <p:txBody>
          <a:bodyPr>
            <a:normAutofit fontScale="70000" lnSpcReduction="20000"/>
          </a:bodyPr>
          <a:lstStyle/>
          <a:p>
            <a:r>
              <a:rPr lang="en-GB" dirty="0" smtClean="0"/>
              <a:t>This can be found on the class page and in the documents you can take with you today.</a:t>
            </a:r>
          </a:p>
          <a:p>
            <a:endParaRPr lang="en-GB" dirty="0"/>
          </a:p>
          <a:p>
            <a:r>
              <a:rPr lang="en-GB" dirty="0" smtClean="0"/>
              <a:t>This is a general overview of topics we will be looking at this year.</a:t>
            </a:r>
          </a:p>
          <a:p>
            <a:endParaRPr lang="en-GB" dirty="0" smtClean="0"/>
          </a:p>
          <a:p>
            <a:r>
              <a:rPr lang="en-GB" dirty="0" smtClean="0"/>
              <a:t>The English overview will be changing soon and the books they read will be different. Updates will be on the website soon!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8521" t="19270" r="19253" b="8073"/>
          <a:stretch/>
        </p:blipFill>
        <p:spPr>
          <a:xfrm>
            <a:off x="395478" y="1169444"/>
            <a:ext cx="8096250" cy="531495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766969" y="6484394"/>
            <a:ext cx="7374420" cy="572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9000"/>
              </a:lnSpc>
              <a:spcAft>
                <a:spcPts val="600"/>
              </a:spcAft>
            </a:pPr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Please note there may be some changes to the above during the year, I will keep you posted via the website.</a:t>
            </a:r>
          </a:p>
          <a:p>
            <a:pPr>
              <a:lnSpc>
                <a:spcPct val="119000"/>
              </a:lnSpc>
              <a:spcAft>
                <a:spcPts val="600"/>
              </a:spcAft>
            </a:pPr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 </a:t>
            </a:r>
            <a:r>
              <a:rPr lang="en-GB" sz="1100" kern="14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\</a:t>
            </a:r>
            <a:endParaRPr lang="en-GB" sz="1100" kern="14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860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lded Corner 5"/>
          <p:cNvSpPr/>
          <p:nvPr/>
        </p:nvSpPr>
        <p:spPr>
          <a:xfrm>
            <a:off x="7184572" y="2651760"/>
            <a:ext cx="4767942" cy="3500846"/>
          </a:xfrm>
          <a:prstGeom prst="foldedCorne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7806" y="928278"/>
            <a:ext cx="8534400" cy="2286000"/>
          </a:xfrm>
        </p:spPr>
        <p:txBody>
          <a:bodyPr/>
          <a:lstStyle/>
          <a:p>
            <a:r>
              <a:rPr lang="en-GB" dirty="0" smtClean="0"/>
              <a:t>School values and rules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37806" y="-65317"/>
            <a:ext cx="8534400" cy="6335487"/>
          </a:xfrm>
        </p:spPr>
        <p:txBody>
          <a:bodyPr>
            <a:normAutofit/>
          </a:bodyPr>
          <a:lstStyle/>
          <a:p>
            <a:r>
              <a:rPr lang="en-GB" sz="2800" b="1" dirty="0" smtClean="0"/>
              <a:t>EMPATHY</a:t>
            </a:r>
          </a:p>
          <a:p>
            <a:endParaRPr lang="en-GB" sz="2800" b="1" dirty="0"/>
          </a:p>
          <a:p>
            <a:endParaRPr lang="en-GB" sz="2800" b="1" dirty="0" smtClean="0"/>
          </a:p>
          <a:p>
            <a:r>
              <a:rPr lang="en-GB" sz="2800" b="1" dirty="0" smtClean="0"/>
              <a:t>RESPECT</a:t>
            </a:r>
          </a:p>
          <a:p>
            <a:endParaRPr lang="en-GB" sz="2800" b="1" dirty="0"/>
          </a:p>
          <a:p>
            <a:endParaRPr lang="en-GB" sz="2800" b="1" dirty="0" smtClean="0"/>
          </a:p>
          <a:p>
            <a:r>
              <a:rPr lang="en-GB" sz="2800" b="1" dirty="0" smtClean="0"/>
              <a:t>INDEPENDENCE</a:t>
            </a:r>
          </a:p>
          <a:p>
            <a:endParaRPr lang="en-GB" sz="2800" b="1" dirty="0"/>
          </a:p>
          <a:p>
            <a:endParaRPr lang="en-GB" sz="2800" b="1" dirty="0" smtClean="0"/>
          </a:p>
          <a:p>
            <a:r>
              <a:rPr lang="en-GB" sz="2800" b="1" dirty="0" smtClean="0"/>
              <a:t>COURAGE </a:t>
            </a:r>
          </a:p>
          <a:p>
            <a:endParaRPr lang="en-GB" sz="2800" b="1" dirty="0"/>
          </a:p>
          <a:p>
            <a:endParaRPr lang="en-GB" sz="2800" b="1" dirty="0" smtClean="0"/>
          </a:p>
          <a:p>
            <a:r>
              <a:rPr lang="en-GB" sz="2800" b="1" dirty="0" smtClean="0"/>
              <a:t>CURIOSITY</a:t>
            </a:r>
            <a:endParaRPr lang="en-GB" sz="2800" b="1" dirty="0"/>
          </a:p>
        </p:txBody>
      </p:sp>
      <p:sp>
        <p:nvSpPr>
          <p:cNvPr id="4" name="Text Placeholder 2"/>
          <p:cNvSpPr txBox="1">
            <a:spLocks/>
          </p:cNvSpPr>
          <p:nvPr/>
        </p:nvSpPr>
        <p:spPr>
          <a:xfrm>
            <a:off x="8081556" y="1823083"/>
            <a:ext cx="5869576" cy="2782389"/>
          </a:xfrm>
          <a:prstGeom prst="rect">
            <a:avLst/>
          </a:prstGeom>
        </p:spPr>
        <p:txBody>
          <a:bodyPr anchor="b">
            <a:normAutofit/>
          </a:bodyPr>
          <a:lstStyle>
            <a:lvl1pPr marL="18288" indent="0" algn="l" rtl="0" eaLnBrk="1" latinLnBrk="0" hangingPunct="1">
              <a:lnSpc>
                <a:spcPts val="2300"/>
              </a:lnSpc>
              <a:spcBef>
                <a:spcPts val="0"/>
              </a:spcBef>
              <a:buClr>
                <a:schemeClr val="accent1">
                  <a:lumMod val="50000"/>
                </a:schemeClr>
              </a:buClr>
              <a:buSzPct val="80000"/>
              <a:buFont typeface="Wingdings 2"/>
              <a:buNone/>
              <a:defRPr kumimoji="0" sz="2000" kern="1200">
                <a:solidFill>
                  <a:schemeClr val="tx2">
                    <a:shade val="30000"/>
                    <a:satMod val="1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>
                  <a:lumMod val="50000"/>
                </a:schemeClr>
              </a:buClr>
              <a:buFont typeface="Verdana"/>
              <a:buNone/>
              <a:defRPr kumimoji="0"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>
                  <a:lumMod val="75000"/>
                </a:schemeClr>
              </a:buClr>
              <a:buFont typeface="Wingdings 2"/>
              <a:buNone/>
              <a:defRPr kumimoji="0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>
                  <a:lumMod val="75000"/>
                </a:schemeClr>
              </a:buClr>
              <a:buFont typeface="Wingdings 2"/>
              <a:buNone/>
              <a:defRPr kumimoji="0"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>
                  <a:lumMod val="75000"/>
                </a:schemeClr>
              </a:buClr>
              <a:buFont typeface="Wingdings 2"/>
              <a:buNone/>
              <a:defRPr kumimoji="0"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en-GB" sz="2800" b="1" dirty="0" smtClean="0"/>
              <a:t>BE READY</a:t>
            </a:r>
          </a:p>
          <a:p>
            <a:r>
              <a:rPr lang="en-GB" sz="2800" b="1" dirty="0" smtClean="0"/>
              <a:t>BE RESPECTFUL</a:t>
            </a:r>
          </a:p>
          <a:p>
            <a:r>
              <a:rPr lang="en-GB" sz="2800" b="1" dirty="0" smtClean="0"/>
              <a:t>BE RESPONSIBLE</a:t>
            </a:r>
            <a:endParaRPr lang="en-GB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840480" y="454587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203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has changed?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2100" y="1417638"/>
            <a:ext cx="6129741" cy="5440362"/>
          </a:xfrm>
        </p:spPr>
        <p:txBody>
          <a:bodyPr>
            <a:normAutofit fontScale="40000" lnSpcReduction="20000"/>
          </a:bodyPr>
          <a:lstStyle/>
          <a:p>
            <a:r>
              <a:rPr lang="en-GB" b="1" dirty="0"/>
              <a:t>New timetable </a:t>
            </a:r>
            <a:r>
              <a:rPr lang="en-GB" dirty="0"/>
              <a:t>– Lunchtime and playtimes are later. During the afternoons where we have PE the children may not get an afternoon playtime.</a:t>
            </a:r>
          </a:p>
          <a:p>
            <a:pPr marL="82296" indent="0">
              <a:buNone/>
            </a:pPr>
            <a:r>
              <a:rPr lang="en-GB" dirty="0"/>
              <a:t>Monday afternoon is my PPA this is when the children have PE and recorders. I will still respond to emails during school hours on Mondays.</a:t>
            </a:r>
          </a:p>
          <a:p>
            <a:endParaRPr lang="en-GB" dirty="0"/>
          </a:p>
          <a:p>
            <a:r>
              <a:rPr lang="en-GB" b="1" dirty="0"/>
              <a:t>Packed lunches/ snacks and drinks. </a:t>
            </a:r>
            <a:r>
              <a:rPr lang="en-GB" dirty="0"/>
              <a:t>-Children can bring their own healthy snack for morning playtime as long as it does not contain nuts. This must be in their book bags.</a:t>
            </a:r>
          </a:p>
          <a:p>
            <a:pPr marL="82296" indent="0">
              <a:buNone/>
            </a:pPr>
            <a:r>
              <a:rPr lang="en-GB" dirty="0"/>
              <a:t>Packed lunches also have to be nut free, if children do not like sandwiches alternatives are fine. </a:t>
            </a:r>
          </a:p>
          <a:p>
            <a:endParaRPr lang="en-GB" dirty="0"/>
          </a:p>
          <a:p>
            <a:r>
              <a:rPr lang="en-GB" b="1" dirty="0"/>
              <a:t>Spellings</a:t>
            </a:r>
            <a:r>
              <a:rPr lang="en-GB" dirty="0"/>
              <a:t> -  Children will have a spelling test every Monday morning and they will see their results the following Monday in their books.  I will start to highlight the statuary spelling words, these words are the most important from the list of spelling rules.</a:t>
            </a:r>
          </a:p>
          <a:p>
            <a:r>
              <a:rPr lang="en-GB" dirty="0"/>
              <a:t>Reading books  and library - changed every Monday. Children may move up multiple levels in the year. · Children will have the chance to take out a library book in the new year. They will be expected to renew them or change them weekly. Any damages  or loss of books will be charged.</a:t>
            </a:r>
          </a:p>
          <a:p>
            <a:endParaRPr lang="en-GB" dirty="0"/>
          </a:p>
          <a:p>
            <a:r>
              <a:rPr lang="en-GB" b="1" dirty="0"/>
              <a:t>Recorders/Music lessons </a:t>
            </a:r>
            <a:r>
              <a:rPr lang="en-GB" dirty="0"/>
              <a:t>– Some music lessons are during Maths and English times in the week.</a:t>
            </a:r>
          </a:p>
          <a:p>
            <a:endParaRPr lang="en-GB" dirty="0"/>
          </a:p>
          <a:p>
            <a:r>
              <a:rPr lang="en-GB" b="1" dirty="0"/>
              <a:t>Friday Assembly </a:t>
            </a:r>
            <a:r>
              <a:rPr lang="en-GB" dirty="0"/>
              <a:t>– New time of 2:45</a:t>
            </a:r>
          </a:p>
          <a:p>
            <a:pPr marL="82296" indent="0">
              <a:buNone/>
            </a:pPr>
            <a:endParaRPr lang="en-GB" dirty="0" smtClean="0"/>
          </a:p>
          <a:p>
            <a:endParaRPr lang="en-GB" dirty="0" smtClean="0"/>
          </a:p>
          <a:p>
            <a:pPr marL="82296" indent="0">
              <a:buNone/>
            </a:pPr>
            <a:endParaRPr lang="en-GB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9107" t="24479" r="21010" b="13541"/>
          <a:stretch/>
        </p:blipFill>
        <p:spPr>
          <a:xfrm>
            <a:off x="7691841" y="274637"/>
            <a:ext cx="4219743" cy="245549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201291" y="3626842"/>
            <a:ext cx="3829599" cy="26930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300" b="1" dirty="0"/>
              <a:t>Enrichment</a:t>
            </a:r>
            <a:r>
              <a:rPr lang="en-GB" sz="1300" dirty="0"/>
              <a:t> - During the year we will have lots of different opportunities for the children to take part in some enrichment activities. Some may require a voluntary contribution, we would appreciate all your support with this</a:t>
            </a:r>
            <a:r>
              <a:rPr lang="en-GB" sz="1300" dirty="0" smtClean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300" dirty="0"/>
          </a:p>
          <a:p>
            <a:r>
              <a:rPr lang="en-GB" sz="1300" dirty="0"/>
              <a:t>Some activities include:</a:t>
            </a:r>
          </a:p>
          <a:p>
            <a:r>
              <a:rPr lang="en-GB" sz="1300" dirty="0"/>
              <a:t>A day outdoors as a Stone Age child.</a:t>
            </a:r>
          </a:p>
          <a:p>
            <a:r>
              <a:rPr lang="en-GB" sz="1300" dirty="0"/>
              <a:t>A </a:t>
            </a:r>
            <a:r>
              <a:rPr lang="en-GB" sz="1300" dirty="0" err="1"/>
              <a:t>seawig</a:t>
            </a:r>
            <a:r>
              <a:rPr lang="en-GB" sz="1300" dirty="0"/>
              <a:t> ball </a:t>
            </a:r>
          </a:p>
          <a:p>
            <a:r>
              <a:rPr lang="en-GB" sz="1300" dirty="0" err="1"/>
              <a:t>BeWILDerwood</a:t>
            </a:r>
            <a:endParaRPr lang="en-GB" sz="1300" dirty="0"/>
          </a:p>
          <a:p>
            <a:r>
              <a:rPr lang="en-GB" sz="1300" dirty="0"/>
              <a:t>A trip to the seaside</a:t>
            </a:r>
          </a:p>
          <a:p>
            <a:r>
              <a:rPr lang="en-GB" sz="1300" dirty="0"/>
              <a:t>Environmental action day.</a:t>
            </a:r>
          </a:p>
        </p:txBody>
      </p:sp>
      <p:sp>
        <p:nvSpPr>
          <p:cNvPr id="8" name="Rectangle 7"/>
          <p:cNvSpPr/>
          <p:nvPr/>
        </p:nvSpPr>
        <p:spPr>
          <a:xfrm>
            <a:off x="8007530" y="2612711"/>
            <a:ext cx="4023360" cy="7736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9000"/>
              </a:lnSpc>
              <a:spcAft>
                <a:spcPts val="600"/>
              </a:spcAft>
            </a:pPr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Please note there may be some changes to the above during the year, I will keep you posted via the website.</a:t>
            </a:r>
          </a:p>
          <a:p>
            <a:pPr>
              <a:lnSpc>
                <a:spcPct val="119000"/>
              </a:lnSpc>
              <a:spcAft>
                <a:spcPts val="600"/>
              </a:spcAft>
            </a:pPr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34704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Using </a:t>
            </a:r>
            <a:r>
              <a:rPr lang="en-US" dirty="0" err="1" smtClean="0"/>
              <a:t>SeeSaw</a:t>
            </a:r>
            <a:r>
              <a:rPr lang="en-US" dirty="0" smtClean="0"/>
              <a:t> and the website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80794" y="1524000"/>
            <a:ext cx="4876800" cy="4663440"/>
          </a:xfrm>
        </p:spPr>
        <p:txBody>
          <a:bodyPr/>
          <a:lstStyle/>
          <a:p>
            <a:r>
              <a:rPr lang="en-GB" dirty="0" smtClean="0"/>
              <a:t>Parents have access to their child's work.</a:t>
            </a:r>
          </a:p>
          <a:p>
            <a:r>
              <a:rPr lang="en-GB" dirty="0" smtClean="0"/>
              <a:t>Children will have a log in from home where they can upload work or complete activities (spellings/completing work) – This is not compulsory homework.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7034784" y="1417320"/>
            <a:ext cx="4876800" cy="4663440"/>
          </a:xfrm>
        </p:spPr>
        <p:txBody>
          <a:bodyPr/>
          <a:lstStyle/>
          <a:p>
            <a:r>
              <a:rPr lang="en-GB" dirty="0" smtClean="0"/>
              <a:t>Most updates will be via </a:t>
            </a:r>
            <a:r>
              <a:rPr lang="en-GB" dirty="0" err="1" smtClean="0"/>
              <a:t>SeeSaw</a:t>
            </a:r>
            <a:r>
              <a:rPr lang="en-GB" dirty="0" smtClean="0"/>
              <a:t> and the website will be updated every half term.</a:t>
            </a:r>
          </a:p>
          <a:p>
            <a:r>
              <a:rPr lang="en-GB" dirty="0" smtClean="0"/>
              <a:t>Overviews/ letters and official class updates will be uploaded to the website as well as </a:t>
            </a:r>
            <a:r>
              <a:rPr lang="en-GB" dirty="0" err="1" smtClean="0"/>
              <a:t>SeeSaw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434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Contacting me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I will respond to emails during my working hours Monday to Friday. </a:t>
            </a:r>
          </a:p>
          <a:p>
            <a:r>
              <a:rPr lang="en-GB" dirty="0" smtClean="0"/>
              <a:t>I will always try my best to be open and honest including raising any concerns regarding academia, behaviour and friendships.</a:t>
            </a:r>
          </a:p>
          <a:p>
            <a:endParaRPr lang="en-GB" dirty="0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Any time off will need to go directly to the school office.</a:t>
            </a:r>
          </a:p>
          <a:p>
            <a:endParaRPr lang="en-GB" dirty="0" smtClean="0"/>
          </a:p>
          <a:p>
            <a:r>
              <a:rPr lang="en-GB" dirty="0" smtClean="0"/>
              <a:t>When you have appointments either myself or the school office need to be informed. You will be asked to provide proof of appointment at the office.</a:t>
            </a:r>
          </a:p>
        </p:txBody>
      </p:sp>
    </p:spTree>
    <p:extLst>
      <p:ext uri="{BB962C8B-B14F-4D97-AF65-F5344CB8AC3E}">
        <p14:creationId xmlns:p14="http://schemas.microsoft.com/office/powerpoint/2010/main" val="3590482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5211" y="2107167"/>
            <a:ext cx="9875520" cy="147218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If you have any questions please email me via the contact your class teacher area on the website.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0918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essed Leaves design templat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sed leaves design slides.potx" id="{52E147E3-7E0E-44E0-9BD6-25CC694BF887}" vid="{C1468303-3FD2-4BA9-848D-643974E470D9}"/>
    </a:ext>
  </a:extLst>
</a:theme>
</file>

<file path=ppt/theme/theme2.xml><?xml version="1.0" encoding="utf-8"?>
<a:theme xmlns:a="http://schemas.openxmlformats.org/drawingml/2006/main" name="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3F7D94069FF64A86F7DFF56D60E3BE" ma:contentTypeVersion="6" ma:contentTypeDescription="Create a new document." ma:contentTypeScope="" ma:versionID="c32302c77d4085ecf495bdddb7f5e889">
  <xsd:schema xmlns:xsd="http://www.w3.org/2001/XMLSchema" xmlns:xs="http://www.w3.org/2001/XMLSchema" xmlns:p="http://schemas.microsoft.com/office/2006/metadata/properties" xmlns:ns2="a4f35948-e619-41b3-aa29-22878b09cfd2" xmlns:ns3="40262f94-9f35-4ac3-9a90-690165a166b7" targetNamespace="http://schemas.microsoft.com/office/2006/metadata/properties" ma:root="true" ma:fieldsID="4ab5ae46be95f9d0be6107e8200be7a2" ns2:_="" ns3:_="">
    <xsd:import namespace="a4f35948-e619-41b3-aa29-22878b09cfd2"/>
    <xsd:import namespace="40262f94-9f35-4ac3-9a90-690165a166b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VSO_x0020_item_x0020_id" minOccurs="0"/>
                <xsd:element ref="ns3:Item_x0020_Details" minOccurs="0"/>
                <xsd:element ref="ns3:Template_x0020_details" minOccurs="0"/>
                <xsd:element ref="ns3:Assetid_x0020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f35948-e619-41b3-aa29-22878b09c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62f94-9f35-4ac3-9a90-690165a166b7" elementFormDefault="qualified">
    <xsd:import namespace="http://schemas.microsoft.com/office/2006/documentManagement/types"/>
    <xsd:import namespace="http://schemas.microsoft.com/office/infopath/2007/PartnerControls"/>
    <xsd:element name="VSO_x0020_item_x0020_id" ma:index="10" nillable="true" ma:displayName="VSO item id" ma:description="Please add the bug number to refer to VSO items." ma:internalName="VSO_x0020_item_x0020_id">
      <xsd:simpleType>
        <xsd:restriction base="dms:Text">
          <xsd:maxLength value="255"/>
        </xsd:restriction>
      </xsd:simpleType>
    </xsd:element>
    <xsd:element name="Item_x0020_Details" ma:index="11" nillable="true" ma:displayName="Item Details" ma:internalName="Item_x0020_Details">
      <xsd:simpleType>
        <xsd:restriction base="dms:Note">
          <xsd:maxLength value="255"/>
        </xsd:restriction>
      </xsd:simpleType>
    </xsd:element>
    <xsd:element name="Template_x0020_details" ma:index="12" nillable="true" ma:displayName="Template details" ma:internalName="Template_x0020_details">
      <xsd:simpleType>
        <xsd:restriction base="dms:Text"/>
      </xsd:simpleType>
    </xsd:element>
    <xsd:element name="Assetid_x0020_" ma:index="13" nillable="true" ma:displayName="Assetid " ma:internalName="Assetid_x0020_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SO_x0020_item_x0020_id xmlns="40262f94-9f35-4ac3-9a90-690165a166b7" xsi:nil="true"/>
    <Assetid_x0020_ xmlns="40262f94-9f35-4ac3-9a90-690165a166b7" xsi:nil="true"/>
    <Item_x0020_Details xmlns="40262f94-9f35-4ac3-9a90-690165a166b7" xsi:nil="true"/>
    <Template_x0020_details xmlns="40262f94-9f35-4ac3-9a90-690165a166b7" xsi:nil="true"/>
  </documentManagement>
</p:properties>
</file>

<file path=customXml/itemProps1.xml><?xml version="1.0" encoding="utf-8"?>
<ds:datastoreItem xmlns:ds="http://schemas.openxmlformats.org/officeDocument/2006/customXml" ds:itemID="{4DEB5BEE-6806-4BF1-A9A7-4B4A72C0C6E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0710C29-A897-44AD-9F83-BE5F874C2AE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f35948-e619-41b3-aa29-22878b09cfd2"/>
    <ds:schemaRef ds:uri="40262f94-9f35-4ac3-9a90-690165a166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EFED04C-AD43-4E06-AD63-36D8B5E83787}">
  <ds:schemaRefs>
    <ds:schemaRef ds:uri="http://purl.org/dc/dcmitype/"/>
    <ds:schemaRef ds:uri="40262f94-9f35-4ac3-9a90-690165a166b7"/>
    <ds:schemaRef ds:uri="http://www.w3.org/XML/1998/namespace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a4f35948-e619-41b3-aa29-22878b09cfd2"/>
    <ds:schemaRef ds:uri="http://schemas.microsoft.com/office/2006/metadata/properties"/>
    <ds:schemaRef ds:uri="http://purl.org/dc/terms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Pressed leaves design slides</Template>
  <TotalTime>676</TotalTime>
  <Words>473</Words>
  <Application>Microsoft Office PowerPoint</Application>
  <PresentationFormat>Widescreen</PresentationFormat>
  <Paragraphs>64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Century Gothic</vt:lpstr>
      <vt:lpstr>Verdana</vt:lpstr>
      <vt:lpstr>Wingdings 2</vt:lpstr>
      <vt:lpstr>Pressed Leaves design template</vt:lpstr>
      <vt:lpstr>Year 3</vt:lpstr>
      <vt:lpstr>Yearly overview</vt:lpstr>
      <vt:lpstr>School values and rules</vt:lpstr>
      <vt:lpstr>What has changed?</vt:lpstr>
      <vt:lpstr>Using SeeSaw and the website</vt:lpstr>
      <vt:lpstr>Contacting me</vt:lpstr>
      <vt:lpstr>If you have any questions please email me via the contact your class teacher area on the website.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3</dc:title>
  <dc:creator>Saimah Malji</dc:creator>
  <cp:lastModifiedBy>Saimah Malji</cp:lastModifiedBy>
  <cp:revision>9</cp:revision>
  <dcterms:created xsi:type="dcterms:W3CDTF">2023-09-21T19:10:31Z</dcterms:created>
  <dcterms:modified xsi:type="dcterms:W3CDTF">2023-09-27T18:07:46Z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74065700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