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sldIdLst>
    <p:sldId id="257" r:id="rId5"/>
    <p:sldId id="258" r:id="rId6"/>
    <p:sldId id="259" r:id="rId7"/>
    <p:sldId id="262" r:id="rId8"/>
    <p:sldId id="264" r:id="rId9"/>
    <p:sldId id="260" r:id="rId10"/>
    <p:sldId id="265" r:id="rId11"/>
    <p:sldId id="261" r:id="rId12"/>
    <p:sldId id="270" r:id="rId13"/>
    <p:sldId id="277" r:id="rId14"/>
    <p:sldId id="276" r:id="rId15"/>
    <p:sldId id="275" r:id="rId16"/>
    <p:sldId id="274" r:id="rId17"/>
    <p:sldId id="266" r:id="rId18"/>
  </p:sldIdLst>
  <p:sldSz cx="6119813" cy="431958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DE4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4286"/>
    <p:restoredTop sz="94676"/>
  </p:normalViewPr>
  <p:slideViewPr>
    <p:cSldViewPr snapToGrid="0">
      <p:cViewPr varScale="1">
        <p:scale>
          <a:sx n="167" d="100"/>
          <a:sy n="167" d="100"/>
        </p:scale>
        <p:origin x="1536" y="1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eon Moss" userId="acfae3fe-7939-4fd5-a2df-9fe77f817cfd" providerId="ADAL" clId="{634FC9B3-D34F-463B-A0A6-54C0E17D1C34}"/>
    <pc:docChg chg="custSel modSld">
      <pc:chgData name="Leon Moss" userId="acfae3fe-7939-4fd5-a2df-9fe77f817cfd" providerId="ADAL" clId="{634FC9B3-D34F-463B-A0A6-54C0E17D1C34}" dt="2026-09-22T19:26:11.498" v="216" actId="20577"/>
      <pc:docMkLst>
        <pc:docMk/>
      </pc:docMkLst>
      <pc:sldChg chg="modSp mod">
        <pc:chgData name="Leon Moss" userId="acfae3fe-7939-4fd5-a2df-9fe77f817cfd" providerId="ADAL" clId="{634FC9B3-D34F-463B-A0A6-54C0E17D1C34}" dt="2026-09-22T19:11:38.132" v="0" actId="1076"/>
        <pc:sldMkLst>
          <pc:docMk/>
          <pc:sldMk cId="1545357650" sldId="257"/>
        </pc:sldMkLst>
        <pc:picChg chg="mod">
          <ac:chgData name="Leon Moss" userId="acfae3fe-7939-4fd5-a2df-9fe77f817cfd" providerId="ADAL" clId="{634FC9B3-D34F-463B-A0A6-54C0E17D1C34}" dt="2026-09-22T19:11:38.132" v="0" actId="1076"/>
          <ac:picMkLst>
            <pc:docMk/>
            <pc:sldMk cId="1545357650" sldId="257"/>
            <ac:picMk id="12" creationId="{00000000-0000-0000-0000-000000000000}"/>
          </ac:picMkLst>
        </pc:picChg>
      </pc:sldChg>
      <pc:sldChg chg="modSp mod">
        <pc:chgData name="Leon Moss" userId="acfae3fe-7939-4fd5-a2df-9fe77f817cfd" providerId="ADAL" clId="{634FC9B3-D34F-463B-A0A6-54C0E17D1C34}" dt="2026-09-22T19:14:54.289" v="56" actId="1076"/>
        <pc:sldMkLst>
          <pc:docMk/>
          <pc:sldMk cId="3049483886" sldId="258"/>
        </pc:sldMkLst>
        <pc:spChg chg="mod">
          <ac:chgData name="Leon Moss" userId="acfae3fe-7939-4fd5-a2df-9fe77f817cfd" providerId="ADAL" clId="{634FC9B3-D34F-463B-A0A6-54C0E17D1C34}" dt="2026-09-22T19:14:54.289" v="56" actId="1076"/>
          <ac:spMkLst>
            <pc:docMk/>
            <pc:sldMk cId="3049483886" sldId="258"/>
            <ac:spMk id="2" creationId="{D74AD989-60DA-E3F8-4931-F4AB2DA34FC1}"/>
          </ac:spMkLst>
        </pc:spChg>
        <pc:spChg chg="mod">
          <ac:chgData name="Leon Moss" userId="acfae3fe-7939-4fd5-a2df-9fe77f817cfd" providerId="ADAL" clId="{634FC9B3-D34F-463B-A0A6-54C0E17D1C34}" dt="2026-09-22T19:13:36.053" v="49" actId="1076"/>
          <ac:spMkLst>
            <pc:docMk/>
            <pc:sldMk cId="3049483886" sldId="258"/>
            <ac:spMk id="6" creationId="{E75BBE26-0E13-8E2A-5BAF-A450B00A85BD}"/>
          </ac:spMkLst>
        </pc:spChg>
        <pc:picChg chg="mod">
          <ac:chgData name="Leon Moss" userId="acfae3fe-7939-4fd5-a2df-9fe77f817cfd" providerId="ADAL" clId="{634FC9B3-D34F-463B-A0A6-54C0E17D1C34}" dt="2026-09-22T19:11:59.486" v="1" actId="1076"/>
          <ac:picMkLst>
            <pc:docMk/>
            <pc:sldMk cId="3049483886" sldId="258"/>
            <ac:picMk id="7" creationId="{00000000-0000-0000-0000-000000000000}"/>
          </ac:picMkLst>
        </pc:picChg>
      </pc:sldChg>
      <pc:sldChg chg="modSp mod">
        <pc:chgData name="Leon Moss" userId="acfae3fe-7939-4fd5-a2df-9fe77f817cfd" providerId="ADAL" clId="{634FC9B3-D34F-463B-A0A6-54C0E17D1C34}" dt="2026-09-22T19:18:53.710" v="203" actId="20577"/>
        <pc:sldMkLst>
          <pc:docMk/>
          <pc:sldMk cId="2212214201" sldId="264"/>
        </pc:sldMkLst>
        <pc:graphicFrameChg chg="modGraphic">
          <ac:chgData name="Leon Moss" userId="acfae3fe-7939-4fd5-a2df-9fe77f817cfd" providerId="ADAL" clId="{634FC9B3-D34F-463B-A0A6-54C0E17D1C34}" dt="2026-09-22T19:18:53.710" v="203" actId="20577"/>
          <ac:graphicFrameMkLst>
            <pc:docMk/>
            <pc:sldMk cId="2212214201" sldId="264"/>
            <ac:graphicFrameMk id="5" creationId="{F9BDBC17-CD2E-90F4-A5E7-9D45B87765A4}"/>
          </ac:graphicFrameMkLst>
        </pc:graphicFrameChg>
      </pc:sldChg>
      <pc:sldChg chg="delSp modSp mod">
        <pc:chgData name="Leon Moss" userId="acfae3fe-7939-4fd5-a2df-9fe77f817cfd" providerId="ADAL" clId="{634FC9B3-D34F-463B-A0A6-54C0E17D1C34}" dt="2026-09-22T19:26:11.498" v="216" actId="20577"/>
        <pc:sldMkLst>
          <pc:docMk/>
          <pc:sldMk cId="1606010280" sldId="266"/>
        </pc:sldMkLst>
        <pc:spChg chg="del mod">
          <ac:chgData name="Leon Moss" userId="acfae3fe-7939-4fd5-a2df-9fe77f817cfd" providerId="ADAL" clId="{634FC9B3-D34F-463B-A0A6-54C0E17D1C34}" dt="2026-09-22T19:24:25.856" v="212" actId="478"/>
          <ac:spMkLst>
            <pc:docMk/>
            <pc:sldMk cId="1606010280" sldId="266"/>
            <ac:spMk id="2" creationId="{839CA36D-C1F1-EC25-6FEA-2CE3AA0EF20F}"/>
          </ac:spMkLst>
        </pc:spChg>
        <pc:spChg chg="mod">
          <ac:chgData name="Leon Moss" userId="acfae3fe-7939-4fd5-a2df-9fe77f817cfd" providerId="ADAL" clId="{634FC9B3-D34F-463B-A0A6-54C0E17D1C34}" dt="2026-09-22T19:26:11.498" v="216" actId="20577"/>
          <ac:spMkLst>
            <pc:docMk/>
            <pc:sldMk cId="1606010280" sldId="266"/>
            <ac:spMk id="7" creationId="{290DCC7D-37B2-168B-8CF8-B93E9B7FE518}"/>
          </ac:spMkLst>
        </pc:spChg>
        <pc:picChg chg="mod">
          <ac:chgData name="Leon Moss" userId="acfae3fe-7939-4fd5-a2df-9fe77f817cfd" providerId="ADAL" clId="{634FC9B3-D34F-463B-A0A6-54C0E17D1C34}" dt="2026-09-22T19:24:58.644" v="213" actId="14100"/>
          <ac:picMkLst>
            <pc:docMk/>
            <pc:sldMk cId="1606010280" sldId="266"/>
            <ac:picMk id="3" creationId="{480D0268-9FFC-E12D-3361-CE303B154D08}"/>
          </ac:picMkLst>
        </pc:picChg>
        <pc:picChg chg="mod">
          <ac:chgData name="Leon Moss" userId="acfae3fe-7939-4fd5-a2df-9fe77f817cfd" providerId="ADAL" clId="{634FC9B3-D34F-463B-A0A6-54C0E17D1C34}" dt="2026-09-22T19:25:01.807" v="215" actId="1076"/>
          <ac:picMkLst>
            <pc:docMk/>
            <pc:sldMk cId="1606010280" sldId="266"/>
            <ac:picMk id="8" creationId="{00000000-0000-0000-0000-000000000000}"/>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8986" y="706933"/>
            <a:ext cx="5201841" cy="1503857"/>
          </a:xfrm>
        </p:spPr>
        <p:txBody>
          <a:bodyPr anchor="b"/>
          <a:lstStyle>
            <a:lvl1pPr algn="ctr">
              <a:defRPr sz="3779"/>
            </a:lvl1pPr>
          </a:lstStyle>
          <a:p>
            <a:r>
              <a:rPr lang="en-GB"/>
              <a:t>Click to edit Master title style</a:t>
            </a:r>
            <a:endParaRPr lang="en-US" dirty="0"/>
          </a:p>
        </p:txBody>
      </p:sp>
      <p:sp>
        <p:nvSpPr>
          <p:cNvPr id="3" name="Subtitle 2"/>
          <p:cNvSpPr>
            <a:spLocks noGrp="1"/>
          </p:cNvSpPr>
          <p:nvPr>
            <p:ph type="subTitle" idx="1"/>
          </p:nvPr>
        </p:nvSpPr>
        <p:spPr>
          <a:xfrm>
            <a:off x="764977" y="2268784"/>
            <a:ext cx="4589860" cy="1042900"/>
          </a:xfrm>
        </p:spPr>
        <p:txBody>
          <a:bodyPr/>
          <a:lstStyle>
            <a:lvl1pPr marL="0" indent="0" algn="ctr">
              <a:buNone/>
              <a:defRPr sz="1512"/>
            </a:lvl1pPr>
            <a:lvl2pPr marL="287990" indent="0" algn="ctr">
              <a:buNone/>
              <a:defRPr sz="1260"/>
            </a:lvl2pPr>
            <a:lvl3pPr marL="575981" indent="0" algn="ctr">
              <a:buNone/>
              <a:defRPr sz="1134"/>
            </a:lvl3pPr>
            <a:lvl4pPr marL="863971" indent="0" algn="ctr">
              <a:buNone/>
              <a:defRPr sz="1008"/>
            </a:lvl4pPr>
            <a:lvl5pPr marL="1151961" indent="0" algn="ctr">
              <a:buNone/>
              <a:defRPr sz="1008"/>
            </a:lvl5pPr>
            <a:lvl6pPr marL="1439951" indent="0" algn="ctr">
              <a:buNone/>
              <a:defRPr sz="1008"/>
            </a:lvl6pPr>
            <a:lvl7pPr marL="1727942" indent="0" algn="ctr">
              <a:buNone/>
              <a:defRPr sz="1008"/>
            </a:lvl7pPr>
            <a:lvl8pPr marL="2015932" indent="0" algn="ctr">
              <a:buNone/>
              <a:defRPr sz="1008"/>
            </a:lvl8pPr>
            <a:lvl9pPr marL="2303922" indent="0" algn="ctr">
              <a:buNone/>
              <a:defRPr sz="1008"/>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9/22/26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403730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9/22/26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3237110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17550" y="1076899"/>
            <a:ext cx="5278339" cy="1796828"/>
          </a:xfrm>
        </p:spPr>
        <p:txBody>
          <a:bodyPr anchor="b"/>
          <a:lstStyle>
            <a:lvl1pPr>
              <a:defRPr sz="3779"/>
            </a:lvl1pPr>
          </a:lstStyle>
          <a:p>
            <a:r>
              <a:rPr lang="en-GB"/>
              <a:t>Click to edit Master title style</a:t>
            </a:r>
            <a:endParaRPr lang="en-US" dirty="0"/>
          </a:p>
        </p:txBody>
      </p:sp>
      <p:sp>
        <p:nvSpPr>
          <p:cNvPr id="3" name="Text Placeholder 2"/>
          <p:cNvSpPr>
            <a:spLocks noGrp="1"/>
          </p:cNvSpPr>
          <p:nvPr>
            <p:ph type="body" idx="1"/>
          </p:nvPr>
        </p:nvSpPr>
        <p:spPr>
          <a:xfrm>
            <a:off x="417550" y="2890725"/>
            <a:ext cx="5278339" cy="944910"/>
          </a:xfrm>
        </p:spPr>
        <p:txBody>
          <a:bodyPr/>
          <a:lstStyle>
            <a:lvl1pPr marL="0" indent="0">
              <a:buNone/>
              <a:defRPr sz="1512">
                <a:solidFill>
                  <a:schemeClr val="tx1">
                    <a:tint val="82000"/>
                  </a:schemeClr>
                </a:solidFill>
              </a:defRPr>
            </a:lvl1pPr>
            <a:lvl2pPr marL="287990" indent="0">
              <a:buNone/>
              <a:defRPr sz="1260">
                <a:solidFill>
                  <a:schemeClr val="tx1">
                    <a:tint val="82000"/>
                  </a:schemeClr>
                </a:solidFill>
              </a:defRPr>
            </a:lvl2pPr>
            <a:lvl3pPr marL="575981" indent="0">
              <a:buNone/>
              <a:defRPr sz="1134">
                <a:solidFill>
                  <a:schemeClr val="tx1">
                    <a:tint val="82000"/>
                  </a:schemeClr>
                </a:solidFill>
              </a:defRPr>
            </a:lvl3pPr>
            <a:lvl4pPr marL="863971" indent="0">
              <a:buNone/>
              <a:defRPr sz="1008">
                <a:solidFill>
                  <a:schemeClr val="tx1">
                    <a:tint val="82000"/>
                  </a:schemeClr>
                </a:solidFill>
              </a:defRPr>
            </a:lvl4pPr>
            <a:lvl5pPr marL="1151961" indent="0">
              <a:buNone/>
              <a:defRPr sz="1008">
                <a:solidFill>
                  <a:schemeClr val="tx1">
                    <a:tint val="82000"/>
                  </a:schemeClr>
                </a:solidFill>
              </a:defRPr>
            </a:lvl5pPr>
            <a:lvl6pPr marL="1439951" indent="0">
              <a:buNone/>
              <a:defRPr sz="1008">
                <a:solidFill>
                  <a:schemeClr val="tx1">
                    <a:tint val="82000"/>
                  </a:schemeClr>
                </a:solidFill>
              </a:defRPr>
            </a:lvl6pPr>
            <a:lvl7pPr marL="1727942" indent="0">
              <a:buNone/>
              <a:defRPr sz="1008">
                <a:solidFill>
                  <a:schemeClr val="tx1">
                    <a:tint val="82000"/>
                  </a:schemeClr>
                </a:solidFill>
              </a:defRPr>
            </a:lvl7pPr>
            <a:lvl8pPr marL="2015932" indent="0">
              <a:buNone/>
              <a:defRPr sz="1008">
                <a:solidFill>
                  <a:schemeClr val="tx1">
                    <a:tint val="82000"/>
                  </a:schemeClr>
                </a:solidFill>
              </a:defRPr>
            </a:lvl8pPr>
            <a:lvl9pPr marL="2303922" indent="0">
              <a:buNone/>
              <a:defRPr sz="1008">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0188584-4114-2146-872C-B3F5720A8DA5}" type="datetimeFigureOut">
              <a:rPr lang="en-US" smtClean="0"/>
              <a:t>9/22/26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46695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20737"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098155"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0188584-4114-2146-872C-B3F5720A8DA5}" type="datetimeFigureOut">
              <a:rPr lang="en-US" smtClean="0"/>
              <a:t>9/22/26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227660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1534" y="229979"/>
            <a:ext cx="5278339" cy="834921"/>
          </a:xfrm>
        </p:spPr>
        <p:txBody>
          <a:bodyPr/>
          <a:lstStyle/>
          <a:p>
            <a:r>
              <a:rPr lang="en-GB"/>
              <a:t>Click to edit Master title style</a:t>
            </a:r>
            <a:endParaRPr lang="en-US" dirty="0"/>
          </a:p>
        </p:txBody>
      </p:sp>
      <p:sp>
        <p:nvSpPr>
          <p:cNvPr id="3" name="Text Placeholder 2"/>
          <p:cNvSpPr>
            <a:spLocks noGrp="1"/>
          </p:cNvSpPr>
          <p:nvPr>
            <p:ph type="body" idx="1"/>
          </p:nvPr>
        </p:nvSpPr>
        <p:spPr>
          <a:xfrm>
            <a:off x="421535" y="1058899"/>
            <a:ext cx="2588967"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4" name="Content Placeholder 3"/>
          <p:cNvSpPr>
            <a:spLocks noGrp="1"/>
          </p:cNvSpPr>
          <p:nvPr>
            <p:ph sz="half" idx="2"/>
          </p:nvPr>
        </p:nvSpPr>
        <p:spPr>
          <a:xfrm>
            <a:off x="421535" y="1577849"/>
            <a:ext cx="2588967"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098155" y="1058899"/>
            <a:ext cx="2601718"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6" name="Content Placeholder 5"/>
          <p:cNvSpPr>
            <a:spLocks noGrp="1"/>
          </p:cNvSpPr>
          <p:nvPr>
            <p:ph sz="quarter" idx="4"/>
          </p:nvPr>
        </p:nvSpPr>
        <p:spPr>
          <a:xfrm>
            <a:off x="3098155" y="1577849"/>
            <a:ext cx="2601718"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0188584-4114-2146-872C-B3F5720A8DA5}" type="datetimeFigureOut">
              <a:rPr lang="en-US" smtClean="0"/>
              <a:t>9/22/26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80908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0188584-4114-2146-872C-B3F5720A8DA5}" type="datetimeFigureOut">
              <a:rPr lang="en-US" smtClean="0"/>
              <a:t>9/22/26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740409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188584-4114-2146-872C-B3F5720A8DA5}" type="datetimeFigureOut">
              <a:rPr lang="en-US" smtClean="0"/>
              <a:t>9/22/26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6572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Content Placeholder 2"/>
          <p:cNvSpPr>
            <a:spLocks noGrp="1"/>
          </p:cNvSpPr>
          <p:nvPr>
            <p:ph idx="1"/>
          </p:nvPr>
        </p:nvSpPr>
        <p:spPr>
          <a:xfrm>
            <a:off x="2601718" y="621942"/>
            <a:ext cx="3098155" cy="3069707"/>
          </a:xfrm>
        </p:spPr>
        <p:txBody>
          <a:bodyPr/>
          <a:lstStyle>
            <a:lvl1pPr>
              <a:defRPr sz="2016"/>
            </a:lvl1pPr>
            <a:lvl2pPr>
              <a:defRPr sz="1764"/>
            </a:lvl2pPr>
            <a:lvl3pPr>
              <a:defRPr sz="1512"/>
            </a:lvl3pPr>
            <a:lvl4pPr>
              <a:defRPr sz="1260"/>
            </a:lvl4pPr>
            <a:lvl5pPr>
              <a:defRPr sz="1260"/>
            </a:lvl5pPr>
            <a:lvl6pPr>
              <a:defRPr sz="1260"/>
            </a:lvl6pPr>
            <a:lvl7pPr>
              <a:defRPr sz="1260"/>
            </a:lvl7pPr>
            <a:lvl8pPr>
              <a:defRPr sz="1260"/>
            </a:lvl8pPr>
            <a:lvl9pPr>
              <a:defRPr sz="126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9/22/26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75269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Picture Placeholder 2"/>
          <p:cNvSpPr>
            <a:spLocks noGrp="1" noChangeAspect="1"/>
          </p:cNvSpPr>
          <p:nvPr>
            <p:ph type="pic" idx="1"/>
          </p:nvPr>
        </p:nvSpPr>
        <p:spPr>
          <a:xfrm>
            <a:off x="2601718" y="621942"/>
            <a:ext cx="3098155" cy="3069707"/>
          </a:xfrm>
        </p:spPr>
        <p:txBody>
          <a:bodyPr anchor="t"/>
          <a:lstStyle>
            <a:lvl1pPr marL="0" indent="0">
              <a:buNone/>
              <a:defRPr sz="2016"/>
            </a:lvl1pPr>
            <a:lvl2pPr marL="287990" indent="0">
              <a:buNone/>
              <a:defRPr sz="1764"/>
            </a:lvl2pPr>
            <a:lvl3pPr marL="575981" indent="0">
              <a:buNone/>
              <a:defRPr sz="1512"/>
            </a:lvl3pPr>
            <a:lvl4pPr marL="863971" indent="0">
              <a:buNone/>
              <a:defRPr sz="1260"/>
            </a:lvl4pPr>
            <a:lvl5pPr marL="1151961" indent="0">
              <a:buNone/>
              <a:defRPr sz="1260"/>
            </a:lvl5pPr>
            <a:lvl6pPr marL="1439951" indent="0">
              <a:buNone/>
              <a:defRPr sz="1260"/>
            </a:lvl6pPr>
            <a:lvl7pPr marL="1727942" indent="0">
              <a:buNone/>
              <a:defRPr sz="1260"/>
            </a:lvl7pPr>
            <a:lvl8pPr marL="2015932" indent="0">
              <a:buNone/>
              <a:defRPr sz="1260"/>
            </a:lvl8pPr>
            <a:lvl9pPr marL="2303922" indent="0">
              <a:buNone/>
              <a:defRPr sz="1260"/>
            </a:lvl9pPr>
          </a:lstStyle>
          <a:p>
            <a:r>
              <a:rPr lang="en-GB"/>
              <a:t>Click icon to add picture</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9/22/26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3091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9/22/26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012371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379491" y="229978"/>
            <a:ext cx="1319585" cy="366065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20738" y="229978"/>
            <a:ext cx="3882256" cy="36606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9/22/26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482345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0737" y="229979"/>
            <a:ext cx="5278339" cy="834921"/>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20737" y="1149890"/>
            <a:ext cx="5278339" cy="274073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20737" y="4003619"/>
            <a:ext cx="1376958" cy="229978"/>
          </a:xfrm>
          <a:prstGeom prst="rect">
            <a:avLst/>
          </a:prstGeom>
        </p:spPr>
        <p:txBody>
          <a:bodyPr vert="horz" lIns="91440" tIns="45720" rIns="91440" bIns="45720" rtlCol="0" anchor="ctr"/>
          <a:lstStyle>
            <a:lvl1pPr algn="l">
              <a:defRPr sz="756">
                <a:solidFill>
                  <a:schemeClr val="tx1">
                    <a:tint val="82000"/>
                  </a:schemeClr>
                </a:solidFill>
              </a:defRPr>
            </a:lvl1pPr>
          </a:lstStyle>
          <a:p>
            <a:fld id="{40188584-4114-2146-872C-B3F5720A8DA5}" type="datetimeFigureOut">
              <a:rPr lang="en-US" smtClean="0"/>
              <a:t>9/22/26</a:t>
            </a:fld>
            <a:endParaRPr lang="en-US"/>
          </a:p>
        </p:txBody>
      </p:sp>
      <p:sp>
        <p:nvSpPr>
          <p:cNvPr id="5" name="Footer Placeholder 4"/>
          <p:cNvSpPr>
            <a:spLocks noGrp="1"/>
          </p:cNvSpPr>
          <p:nvPr>
            <p:ph type="ftr" sz="quarter" idx="3"/>
          </p:nvPr>
        </p:nvSpPr>
        <p:spPr>
          <a:xfrm>
            <a:off x="2027188" y="4003619"/>
            <a:ext cx="2065437" cy="229978"/>
          </a:xfrm>
          <a:prstGeom prst="rect">
            <a:avLst/>
          </a:prstGeom>
        </p:spPr>
        <p:txBody>
          <a:bodyPr vert="horz" lIns="91440" tIns="45720" rIns="91440" bIns="45720" rtlCol="0" anchor="ctr"/>
          <a:lstStyle>
            <a:lvl1pPr algn="ctr">
              <a:defRPr sz="756">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322118" y="4003619"/>
            <a:ext cx="1376958" cy="229978"/>
          </a:xfrm>
          <a:prstGeom prst="rect">
            <a:avLst/>
          </a:prstGeom>
        </p:spPr>
        <p:txBody>
          <a:bodyPr vert="horz" lIns="91440" tIns="45720" rIns="91440" bIns="45720" rtlCol="0" anchor="ctr"/>
          <a:lstStyle>
            <a:lvl1pPr algn="r">
              <a:defRPr sz="756">
                <a:solidFill>
                  <a:schemeClr val="tx1">
                    <a:tint val="82000"/>
                  </a:schemeClr>
                </a:solidFill>
              </a:defRPr>
            </a:lvl1pPr>
          </a:lstStyle>
          <a:p>
            <a:fld id="{2690A8C1-0D60-A440-BB24-01B9C05B32CA}" type="slidenum">
              <a:rPr lang="en-US" smtClean="0"/>
              <a:t>‹#›</a:t>
            </a:fld>
            <a:endParaRPr lang="en-US"/>
          </a:p>
        </p:txBody>
      </p:sp>
    </p:spTree>
    <p:extLst>
      <p:ext uri="{BB962C8B-B14F-4D97-AF65-F5344CB8AC3E}">
        <p14:creationId xmlns:p14="http://schemas.microsoft.com/office/powerpoint/2010/main" val="35392440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75981" rtl="0" eaLnBrk="1" latinLnBrk="0" hangingPunct="1">
        <a:lnSpc>
          <a:spcPct val="90000"/>
        </a:lnSpc>
        <a:spcBef>
          <a:spcPct val="0"/>
        </a:spcBef>
        <a:buNone/>
        <a:defRPr sz="2772" kern="1200">
          <a:solidFill>
            <a:schemeClr val="tx1"/>
          </a:solidFill>
          <a:latin typeface="+mj-lt"/>
          <a:ea typeface="+mj-ea"/>
          <a:cs typeface="+mj-cs"/>
        </a:defRPr>
      </a:lvl1pPr>
    </p:titleStyle>
    <p:bodyStyle>
      <a:lvl1pPr marL="143995" indent="-143995" algn="l" defTabSz="575981" rtl="0" eaLnBrk="1" latinLnBrk="0" hangingPunct="1">
        <a:lnSpc>
          <a:spcPct val="90000"/>
        </a:lnSpc>
        <a:spcBef>
          <a:spcPts val="630"/>
        </a:spcBef>
        <a:buFont typeface="Arial" panose="020B0604020202020204" pitchFamily="34" charset="0"/>
        <a:buChar char="•"/>
        <a:defRPr sz="1764" kern="1200">
          <a:solidFill>
            <a:schemeClr val="tx1"/>
          </a:solidFill>
          <a:latin typeface="+mn-lt"/>
          <a:ea typeface="+mn-ea"/>
          <a:cs typeface="+mn-cs"/>
        </a:defRPr>
      </a:lvl1pPr>
      <a:lvl2pPr marL="431985" indent="-143995" algn="l" defTabSz="575981" rtl="0" eaLnBrk="1" latinLnBrk="0" hangingPunct="1">
        <a:lnSpc>
          <a:spcPct val="90000"/>
        </a:lnSpc>
        <a:spcBef>
          <a:spcPts val="315"/>
        </a:spcBef>
        <a:buFont typeface="Arial" panose="020B0604020202020204" pitchFamily="34" charset="0"/>
        <a:buChar char="•"/>
        <a:defRPr sz="1512" kern="1200">
          <a:solidFill>
            <a:schemeClr val="tx1"/>
          </a:solidFill>
          <a:latin typeface="+mn-lt"/>
          <a:ea typeface="+mn-ea"/>
          <a:cs typeface="+mn-cs"/>
        </a:defRPr>
      </a:lvl2pPr>
      <a:lvl3pPr marL="719976" indent="-143995" algn="l" defTabSz="575981" rtl="0" eaLnBrk="1" latinLnBrk="0" hangingPunct="1">
        <a:lnSpc>
          <a:spcPct val="90000"/>
        </a:lnSpc>
        <a:spcBef>
          <a:spcPts val="315"/>
        </a:spcBef>
        <a:buFont typeface="Arial" panose="020B0604020202020204" pitchFamily="34" charset="0"/>
        <a:buChar char="•"/>
        <a:defRPr sz="1260" kern="1200">
          <a:solidFill>
            <a:schemeClr val="tx1"/>
          </a:solidFill>
          <a:latin typeface="+mn-lt"/>
          <a:ea typeface="+mn-ea"/>
          <a:cs typeface="+mn-cs"/>
        </a:defRPr>
      </a:lvl3pPr>
      <a:lvl4pPr marL="100796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4pPr>
      <a:lvl5pPr marL="129595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5pPr>
      <a:lvl6pPr marL="158394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6pPr>
      <a:lvl7pPr marL="187193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7pPr>
      <a:lvl8pPr marL="215992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8pPr>
      <a:lvl9pPr marL="244791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9pPr>
    </p:bodyStyle>
    <p:otherStyle>
      <a:defPPr>
        <a:defRPr lang="en-US"/>
      </a:defPPr>
      <a:lvl1pPr marL="0" algn="l" defTabSz="575981" rtl="0" eaLnBrk="1" latinLnBrk="0" hangingPunct="1">
        <a:defRPr sz="1134" kern="1200">
          <a:solidFill>
            <a:schemeClr val="tx1"/>
          </a:solidFill>
          <a:latin typeface="+mn-lt"/>
          <a:ea typeface="+mn-ea"/>
          <a:cs typeface="+mn-cs"/>
        </a:defRPr>
      </a:lvl1pPr>
      <a:lvl2pPr marL="287990" algn="l" defTabSz="575981" rtl="0" eaLnBrk="1" latinLnBrk="0" hangingPunct="1">
        <a:defRPr sz="1134" kern="1200">
          <a:solidFill>
            <a:schemeClr val="tx1"/>
          </a:solidFill>
          <a:latin typeface="+mn-lt"/>
          <a:ea typeface="+mn-ea"/>
          <a:cs typeface="+mn-cs"/>
        </a:defRPr>
      </a:lvl2pPr>
      <a:lvl3pPr marL="575981" algn="l" defTabSz="575981" rtl="0" eaLnBrk="1" latinLnBrk="0" hangingPunct="1">
        <a:defRPr sz="1134" kern="1200">
          <a:solidFill>
            <a:schemeClr val="tx1"/>
          </a:solidFill>
          <a:latin typeface="+mn-lt"/>
          <a:ea typeface="+mn-ea"/>
          <a:cs typeface="+mn-cs"/>
        </a:defRPr>
      </a:lvl3pPr>
      <a:lvl4pPr marL="863971" algn="l" defTabSz="575981" rtl="0" eaLnBrk="1" latinLnBrk="0" hangingPunct="1">
        <a:defRPr sz="1134" kern="1200">
          <a:solidFill>
            <a:schemeClr val="tx1"/>
          </a:solidFill>
          <a:latin typeface="+mn-lt"/>
          <a:ea typeface="+mn-ea"/>
          <a:cs typeface="+mn-cs"/>
        </a:defRPr>
      </a:lvl4pPr>
      <a:lvl5pPr marL="1151961" algn="l" defTabSz="575981" rtl="0" eaLnBrk="1" latinLnBrk="0" hangingPunct="1">
        <a:defRPr sz="1134" kern="1200">
          <a:solidFill>
            <a:schemeClr val="tx1"/>
          </a:solidFill>
          <a:latin typeface="+mn-lt"/>
          <a:ea typeface="+mn-ea"/>
          <a:cs typeface="+mn-cs"/>
        </a:defRPr>
      </a:lvl5pPr>
      <a:lvl6pPr marL="1439951" algn="l" defTabSz="575981" rtl="0" eaLnBrk="1" latinLnBrk="0" hangingPunct="1">
        <a:defRPr sz="1134" kern="1200">
          <a:solidFill>
            <a:schemeClr val="tx1"/>
          </a:solidFill>
          <a:latin typeface="+mn-lt"/>
          <a:ea typeface="+mn-ea"/>
          <a:cs typeface="+mn-cs"/>
        </a:defRPr>
      </a:lvl6pPr>
      <a:lvl7pPr marL="1727942" algn="l" defTabSz="575981" rtl="0" eaLnBrk="1" latinLnBrk="0" hangingPunct="1">
        <a:defRPr sz="1134" kern="1200">
          <a:solidFill>
            <a:schemeClr val="tx1"/>
          </a:solidFill>
          <a:latin typeface="+mn-lt"/>
          <a:ea typeface="+mn-ea"/>
          <a:cs typeface="+mn-cs"/>
        </a:defRPr>
      </a:lvl7pPr>
      <a:lvl8pPr marL="2015932" algn="l" defTabSz="575981" rtl="0" eaLnBrk="1" latinLnBrk="0" hangingPunct="1">
        <a:defRPr sz="1134" kern="1200">
          <a:solidFill>
            <a:schemeClr val="tx1"/>
          </a:solidFill>
          <a:latin typeface="+mn-lt"/>
          <a:ea typeface="+mn-ea"/>
          <a:cs typeface="+mn-cs"/>
        </a:defRPr>
      </a:lvl8pPr>
      <a:lvl9pPr marL="2303922" algn="l" defTabSz="575981" rtl="0" eaLnBrk="1" latinLnBrk="0" hangingPunct="1">
        <a:defRPr sz="113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ollage of children playing basketball&#10;&#10;AI-generated content may be incorrect.">
            <a:extLst>
              <a:ext uri="{FF2B5EF4-FFF2-40B4-BE49-F238E27FC236}">
                <a16:creationId xmlns:a16="http://schemas.microsoft.com/office/drawing/2014/main" id="{652499ED-E288-CEDF-2747-6811C7508FA6}"/>
              </a:ext>
            </a:extLst>
          </p:cNvPr>
          <p:cNvPicPr>
            <a:picLocks noChangeAspect="1"/>
          </p:cNvPicPr>
          <p:nvPr/>
        </p:nvPicPr>
        <p:blipFill>
          <a:blip r:embed="rId2"/>
          <a:stretch>
            <a:fillRect/>
          </a:stretch>
        </p:blipFill>
        <p:spPr>
          <a:xfrm>
            <a:off x="4333" y="0"/>
            <a:ext cx="6111146" cy="4319588"/>
          </a:xfrm>
          <a:prstGeom prst="rect">
            <a:avLst/>
          </a:prstGeom>
        </p:spPr>
      </p:pic>
      <p:sp>
        <p:nvSpPr>
          <p:cNvPr id="6" name="Rectangle 5"/>
          <p:cNvSpPr/>
          <p:nvPr/>
        </p:nvSpPr>
        <p:spPr>
          <a:xfrm>
            <a:off x="0" y="0"/>
            <a:ext cx="6119813" cy="4319588"/>
          </a:xfrm>
          <a:prstGeom prst="rect">
            <a:avLst/>
          </a:prstGeom>
          <a:solidFill>
            <a:srgbClr val="FDFAF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Rectangle 6"/>
          <p:cNvSpPr/>
          <p:nvPr/>
        </p:nvSpPr>
        <p:spPr>
          <a:xfrm>
            <a:off x="0" y="0"/>
            <a:ext cx="1346358" cy="4319588"/>
          </a:xfrm>
          <a:prstGeom prst="rect">
            <a:avLst/>
          </a:prstGeom>
          <a:solidFill>
            <a:srgbClr val="EFB12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1463040" y="457200"/>
            <a:ext cx="4297680" cy="1371600"/>
          </a:xfrm>
          <a:prstGeom prst="rect">
            <a:avLst/>
          </a:prstGeom>
          <a:noFill/>
        </p:spPr>
        <p:txBody>
          <a:bodyPr wrap="none" lIns="25400" tIns="12700" rIns="25400" bIns="12700">
            <a:spAutoFit/>
          </a:bodyPr>
          <a:lstStyle/>
          <a:p>
            <a:r>
              <a:rPr sz="1800" b="1">
                <a:solidFill>
                  <a:srgbClr val="313D49"/>
                </a:solidFill>
                <a:latin typeface="Aptos"/>
              </a:rPr>
              <a:t>Lowercroft Primary School</a:t>
            </a:r>
            <a:br/>
            <a:r>
              <a:rPr sz="1800" b="1">
                <a:solidFill>
                  <a:srgbClr val="313D49"/>
                </a:solidFill>
                <a:latin typeface="Aptos"/>
              </a:rPr>
              <a:t>PE and Sport Premium</a:t>
            </a:r>
            <a:br/>
            <a:r>
              <a:rPr sz="1800" b="1">
                <a:solidFill>
                  <a:srgbClr val="313D49"/>
                </a:solidFill>
                <a:latin typeface="Aptos"/>
              </a:rPr>
              <a:t>Monitoring &amp; Tracking Form</a:t>
            </a:r>
          </a:p>
        </p:txBody>
      </p:sp>
      <p:sp>
        <p:nvSpPr>
          <p:cNvPr id="9" name="TextBox 8"/>
          <p:cNvSpPr txBox="1"/>
          <p:nvPr/>
        </p:nvSpPr>
        <p:spPr>
          <a:xfrm>
            <a:off x="1481328" y="2057400"/>
            <a:ext cx="4023360" cy="777240"/>
          </a:xfrm>
          <a:prstGeom prst="rect">
            <a:avLst/>
          </a:prstGeom>
          <a:noFill/>
        </p:spPr>
        <p:txBody>
          <a:bodyPr wrap="none" lIns="25400" tIns="12700" rIns="25400" bIns="12700">
            <a:spAutoFit/>
          </a:bodyPr>
          <a:lstStyle/>
          <a:p>
            <a:r>
              <a:rPr sz="1350" b="0">
                <a:solidFill>
                  <a:srgbClr val="C46319"/>
                </a:solidFill>
                <a:latin typeface="Aptos"/>
              </a:rPr>
              <a:t>Academic year 2025/2026</a:t>
            </a:r>
            <a:br/>
            <a:r>
              <a:rPr sz="1350" b="0">
                <a:solidFill>
                  <a:srgbClr val="C46319"/>
                </a:solidFill>
                <a:latin typeface="Aptos"/>
              </a:rPr>
              <a:t>Gold School Games Mark 2025/26</a:t>
            </a:r>
          </a:p>
        </p:txBody>
      </p:sp>
      <p:sp>
        <p:nvSpPr>
          <p:cNvPr id="10" name="Rounded Rectangle 9"/>
          <p:cNvSpPr/>
          <p:nvPr/>
        </p:nvSpPr>
        <p:spPr>
          <a:xfrm>
            <a:off x="1463040" y="2971800"/>
            <a:ext cx="4114800" cy="685800"/>
          </a:xfrm>
          <a:prstGeom prst="roundRect">
            <a:avLst/>
          </a:prstGeom>
          <a:solidFill>
            <a:srgbClr val="FFF4D7"/>
          </a:solidFill>
          <a:ln>
            <a:solidFill>
              <a:srgbClr val="EFB123"/>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TextBox 10"/>
          <p:cNvSpPr txBox="1"/>
          <p:nvPr/>
        </p:nvSpPr>
        <p:spPr>
          <a:xfrm>
            <a:off x="1600200" y="3063240"/>
            <a:ext cx="3840480" cy="411480"/>
          </a:xfrm>
          <a:prstGeom prst="rect">
            <a:avLst/>
          </a:prstGeom>
          <a:noFill/>
        </p:spPr>
        <p:txBody>
          <a:bodyPr wrap="square" lIns="25400" tIns="12700" rIns="25400" bIns="12700">
            <a:spAutoFit/>
          </a:bodyPr>
          <a:lstStyle/>
          <a:p>
            <a:pPr>
              <a:spcBef>
                <a:spcPts val="0"/>
              </a:spcBef>
              <a:spcAft>
                <a:spcPts val="0"/>
              </a:spcAft>
            </a:pPr>
            <a:r>
              <a:rPr sz="1030" b="1">
                <a:solidFill>
                  <a:srgbClr val="313D49"/>
                </a:solidFill>
                <a:latin typeface="Aptos"/>
              </a:rPr>
              <a:t>Total grant: £17,990  •  No unspent premium  •  DfE figures supplied</a:t>
            </a:r>
          </a:p>
        </p:txBody>
      </p:sp>
      <p:pic>
        <p:nvPicPr>
          <p:cNvPr id="12" name="Picture 11" descr="Gold_Logo_25-26.png"/>
          <p:cNvPicPr>
            <a:picLocks noChangeAspect="1"/>
          </p:cNvPicPr>
          <p:nvPr/>
        </p:nvPicPr>
        <p:blipFill>
          <a:blip r:embed="rId3"/>
          <a:stretch>
            <a:fillRect/>
          </a:stretch>
        </p:blipFill>
        <p:spPr>
          <a:xfrm>
            <a:off x="4333" y="3176588"/>
            <a:ext cx="1143000" cy="1143000"/>
          </a:xfrm>
          <a:prstGeom prst="rect">
            <a:avLst/>
          </a:prstGeom>
        </p:spPr>
      </p:pic>
    </p:spTree>
    <p:extLst>
      <p:ext uri="{BB962C8B-B14F-4D97-AF65-F5344CB8AC3E}">
        <p14:creationId xmlns:p14="http://schemas.microsoft.com/office/powerpoint/2010/main" val="15453576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66DBE-18A7-A19C-92D3-CC996F62974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CAAD77C-C201-D385-6F94-B57DFA3AC955}"/>
              </a:ext>
            </a:extLst>
          </p:cNvPr>
          <p:cNvPicPr>
            <a:picLocks noChangeAspect="1"/>
          </p:cNvPicPr>
          <p:nvPr/>
        </p:nvPicPr>
        <p:blipFill>
          <a:blip r:embed="rId2"/>
          <a:stretch>
            <a:fillRect/>
          </a:stretch>
        </p:blipFill>
        <p:spPr>
          <a:xfrm>
            <a:off x="0" y="-2948"/>
            <a:ext cx="6154057" cy="4325484"/>
          </a:xfrm>
          <a:prstGeom prst="rect">
            <a:avLst/>
          </a:prstGeom>
        </p:spPr>
      </p:pic>
      <p:sp>
        <p:nvSpPr>
          <p:cNvPr id="2" name="TextBox 1">
            <a:extLst>
              <a:ext uri="{FF2B5EF4-FFF2-40B4-BE49-F238E27FC236}">
                <a16:creationId xmlns:a16="http://schemas.microsoft.com/office/drawing/2014/main" id="{D74AD989-60DA-E3F8-4931-F4AB2DA34FC1}"/>
              </a:ext>
            </a:extLst>
          </p:cNvPr>
          <p:cNvSpPr txBox="1"/>
          <p:nvPr/>
        </p:nvSpPr>
        <p:spPr>
          <a:xfrm>
            <a:off x="241825" y="110062"/>
            <a:ext cx="3559359" cy="610424"/>
          </a:xfrm>
          <a:prstGeom prst="rect">
            <a:avLst/>
          </a:prstGeom>
          <a:noFill/>
        </p:spPr>
        <p:txBody>
          <a:bodyPr wrap="square" lIns="25400" tIns="12700" rIns="25400" bIns="12700" rtlCol="0">
            <a:spAutoFit/>
          </a:bodyPr>
          <a:lstStyle/>
          <a:p>
            <a:r>
              <a:rPr sz="1300" b="1" dirty="0">
                <a:solidFill>
                  <a:srgbClr val="313D49"/>
                </a:solidFill>
                <a:latin typeface="Arial Nova" panose="020B0504020202020204" pitchFamily="34" charset="0"/>
              </a:rPr>
              <a:t>PE and sport premium monitoring and tracking form</a:t>
            </a:r>
            <a:endParaRPr lang="en-GB" sz="1300" b="1" dirty="0">
              <a:solidFill>
                <a:srgbClr val="313D49"/>
              </a:solidFill>
              <a:latin typeface="Arial Nova" panose="020B0504020202020204" pitchFamily="34" charset="0"/>
            </a:endParaRPr>
          </a:p>
          <a:p>
            <a:endParaRPr lang="en-US" sz="1200" b="1" dirty="0">
              <a:latin typeface="Calibri" panose="020F0502020204030204" pitchFamily="34" charset="0"/>
              <a:cs typeface="Calibri" panose="020F0502020204030204" pitchFamily="34" charset="0"/>
            </a:endParaRPr>
          </a:p>
        </p:txBody>
      </p:sp>
      <p:sp>
        <p:nvSpPr>
          <p:cNvPr id="6" name="Text Box 2">
            <a:extLst>
              <a:ext uri="{FF2B5EF4-FFF2-40B4-BE49-F238E27FC236}">
                <a16:creationId xmlns:a16="http://schemas.microsoft.com/office/drawing/2014/main" id="{E75BBE26-0E13-8E2A-5BAF-A450B00A85BD}"/>
              </a:ext>
            </a:extLst>
          </p:cNvPr>
          <p:cNvSpPr txBox="1">
            <a:spLocks noChangeArrowheads="1"/>
          </p:cNvSpPr>
          <p:nvPr/>
        </p:nvSpPr>
        <p:spPr bwMode="auto">
          <a:xfrm>
            <a:off x="241825" y="785050"/>
            <a:ext cx="5787500" cy="3424476"/>
          </a:xfrm>
          <a:prstGeom prst="rect">
            <a:avLst/>
          </a:prstGeom>
          <a:solidFill>
            <a:srgbClr val="FFFFFF"/>
          </a:solidFill>
          <a:ln w="9525">
            <a:solidFill>
              <a:schemeClr val="bg1"/>
            </a:solidFill>
            <a:miter lim="800000"/>
            <a:headEnd/>
            <a:tailEnd/>
          </a:ln>
        </p:spPr>
        <p:txBody>
          <a:bodyPr rot="0" vert="horz" wrap="square" lIns="25400" tIns="12700" rIns="25400" bIns="12700" anchor="t" anchorCtr="0">
            <a:noAutofit/>
          </a:bodyPr>
          <a:lstStyle/>
          <a:p>
            <a:pPr marL="171450" marR="419100" lvl="0" indent="-171450">
              <a:lnSpc>
                <a:spcPct val="124000"/>
              </a:lnSpc>
              <a:buFont typeface="Arial" panose="020B0604020202020204" pitchFamily="34" charset="0"/>
              <a:buChar char="•"/>
            </a:pPr>
            <a:r>
              <a:rPr sz="860" b="0" dirty="0">
                <a:solidFill>
                  <a:srgbClr val="313D49"/>
                </a:solidFill>
                <a:latin typeface="Aptos"/>
              </a:rPr>
              <a:t>This  document has been completed for Lowercroft Primary School using the DfE digital return, school evidence, PE </a:t>
            </a:r>
            <a:r>
              <a:rPr lang="en-GB" sz="860" dirty="0">
                <a:solidFill>
                  <a:srgbClr val="313D49"/>
                </a:solidFill>
                <a:latin typeface="Aptos"/>
              </a:rPr>
              <a:t>leadership information </a:t>
            </a:r>
            <a:r>
              <a:rPr sz="860" b="0" dirty="0">
                <a:solidFill>
                  <a:srgbClr val="313D49"/>
                </a:solidFill>
                <a:latin typeface="Aptos"/>
              </a:rPr>
              <a:t> and the 2025/26 School Games Gold award.</a:t>
            </a:r>
            <a:br>
              <a:rPr dirty="0"/>
            </a:br>
            <a:br>
              <a:rPr dirty="0"/>
            </a:br>
            <a:r>
              <a:rPr sz="860" b="0" dirty="0">
                <a:solidFill>
                  <a:srgbClr val="313D49"/>
                </a:solidFill>
                <a:latin typeface="Aptos"/>
              </a:rPr>
              <a:t>Funding summary for 2025/26: total grant £17,990; no unspent premium. Spending reported: CPD £10,500, extra-curricular opportunities £3,000, equipment/resources £3,400, memberships/subscriptions £590 and SGO associated costs £500.</a:t>
            </a:r>
            <a:br>
              <a:rPr dirty="0"/>
            </a:br>
            <a:br>
              <a:rPr dirty="0"/>
            </a:br>
            <a:r>
              <a:rPr sz="860" b="0" dirty="0">
                <a:solidFill>
                  <a:srgbClr val="313D49"/>
                </a:solidFill>
                <a:latin typeface="Aptos"/>
              </a:rPr>
              <a:t>Targeted support has been recorded for pupils with SEND, disadvantaged pupils and girls' access to PE, sport and physical activity. Swimming and water safety outcomes for the current Year 6 cohort are recorded at 100% across all three national curriculum measures.</a:t>
            </a:r>
          </a:p>
        </p:txBody>
      </p:sp>
      <p:pic>
        <p:nvPicPr>
          <p:cNvPr id="7" name="Picture 6" descr="Gold_Logo_25-26.png"/>
          <p:cNvPicPr>
            <a:picLocks noChangeAspect="1"/>
          </p:cNvPicPr>
          <p:nvPr/>
        </p:nvPicPr>
        <p:blipFill>
          <a:blip r:embed="rId3"/>
          <a:stretch>
            <a:fillRect/>
          </a:stretch>
        </p:blipFill>
        <p:spPr>
          <a:xfrm>
            <a:off x="5104139" y="3437350"/>
            <a:ext cx="658368" cy="658368"/>
          </a:xfrm>
          <a:prstGeom prst="rect">
            <a:avLst/>
          </a:prstGeom>
        </p:spPr>
      </p:pic>
    </p:spTree>
    <p:extLst>
      <p:ext uri="{BB962C8B-B14F-4D97-AF65-F5344CB8AC3E}">
        <p14:creationId xmlns:p14="http://schemas.microsoft.com/office/powerpoint/2010/main" val="3049483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D0551-469A-DEBD-2409-100B2C306D3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53D601A-6B9B-B24F-954C-6D0ACC4C5EDD}"/>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DBBFD564-002E-61DE-9DBD-A3D6F53646DD}"/>
              </a:ext>
            </a:extLst>
          </p:cNvPr>
          <p:cNvSpPr txBox="1"/>
          <p:nvPr/>
        </p:nvSpPr>
        <p:spPr>
          <a:xfrm>
            <a:off x="241825" y="226711"/>
            <a:ext cx="3559359" cy="276999"/>
          </a:xfrm>
          <a:prstGeom prst="rect">
            <a:avLst/>
          </a:prstGeom>
          <a:noFill/>
        </p:spPr>
        <p:txBody>
          <a:bodyPr wrap="square" rtlCol="0">
            <a:spAutoFit/>
          </a:bodyPr>
          <a:lstStyle/>
          <a:p>
            <a:r>
              <a:rPr lang="en-US" sz="1250" b="1" dirty="0">
                <a:solidFill>
                  <a:srgbClr val="313D49"/>
                </a:solidFill>
                <a:latin typeface="Calibri" panose="020F0502020204030204" pitchFamily="34" charset="0"/>
                <a:cs typeface="Calibri" panose="020F0502020204030204" pitchFamily="34" charset="0"/>
              </a:rPr>
              <a:t>Review of the last academic year (2024/2025)</a:t>
            </a:r>
          </a:p>
        </p:txBody>
      </p:sp>
      <p:sp>
        <p:nvSpPr>
          <p:cNvPr id="6" name="TextBox 5">
            <a:extLst>
              <a:ext uri="{FF2B5EF4-FFF2-40B4-BE49-F238E27FC236}">
                <a16:creationId xmlns:a16="http://schemas.microsoft.com/office/drawing/2014/main" id="{61D9F60F-F13B-1086-50C1-85D73CC0740F}"/>
              </a:ext>
            </a:extLst>
          </p:cNvPr>
          <p:cNvSpPr txBox="1"/>
          <p:nvPr/>
        </p:nvSpPr>
        <p:spPr>
          <a:xfrm>
            <a:off x="241825" y="635438"/>
            <a:ext cx="5684413" cy="893130"/>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t>Take some time to reflect on your intent, implementation and impact from last academic year to celebrate your wins but to also think about improvements for the year ahead.</a:t>
            </a:r>
          </a:p>
          <a:p>
            <a:pPr marL="171450" indent="-171450">
              <a:lnSpc>
                <a:spcPct val="124000"/>
              </a:lnSpc>
              <a:buFont typeface="Arial" panose="020B0604020202020204" pitchFamily="34" charset="0"/>
              <a:buChar char="•"/>
            </a:pPr>
            <a:r>
              <a:rPr lang="en-US" sz="850" dirty="0"/>
              <a:t>You do not need to complete every box. Just record the information that is key to your school's priorities and areas of focus.</a:t>
            </a:r>
          </a:p>
          <a:p>
            <a:pPr>
              <a:lnSpc>
                <a:spcPct val="124000"/>
              </a:lnSpc>
            </a:pPr>
            <a:r>
              <a:rPr lang="en-US" sz="850" b="1" i="1" dirty="0"/>
              <a:t>Remember</a:t>
            </a:r>
            <a:r>
              <a:rPr lang="en-US" sz="850" i="1" dirty="0"/>
              <a:t> - Be clear about how you focused spending on key groups such as SEND, girls and disadvantaged pupils. </a:t>
            </a:r>
          </a:p>
        </p:txBody>
      </p:sp>
      <p:graphicFrame>
        <p:nvGraphicFramePr>
          <p:cNvPr id="10" name="Table 9">
            <a:extLst>
              <a:ext uri="{FF2B5EF4-FFF2-40B4-BE49-F238E27FC236}">
                <a16:creationId xmlns:a16="http://schemas.microsoft.com/office/drawing/2014/main" id="{065D4AC4-7957-AA62-C1A0-FE4F2CF00CA3}"/>
              </a:ext>
            </a:extLst>
          </p:cNvPr>
          <p:cNvGraphicFramePr>
            <a:graphicFrameLocks noGrp="1"/>
          </p:cNvGraphicFramePr>
          <p:nvPr>
            <p:extLst>
              <p:ext uri="{D42A27DB-BD31-4B8C-83A1-F6EECF244321}">
                <p14:modId xmlns:p14="http://schemas.microsoft.com/office/powerpoint/2010/main" val="4229092936"/>
              </p:ext>
            </p:extLst>
          </p:nvPr>
        </p:nvGraphicFramePr>
        <p:xfrm>
          <a:off x="298297" y="1672070"/>
          <a:ext cx="5530128" cy="1756343"/>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l">
                        <a:spcBef>
                          <a:spcPts val="0"/>
                        </a:spcBef>
                        <a:spcAft>
                          <a:spcPts val="0"/>
                        </a:spcAft>
                      </a:pPr>
                      <a:r>
                        <a:rPr sz="590" b="1">
                          <a:solidFill>
                            <a:srgbClr val="141F2B"/>
                          </a:solidFill>
                          <a:latin typeface="Aptos"/>
                        </a:rPr>
                        <a:t>Swimming and Water Safety</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6EEF7"/>
                    </a:solidFill>
                  </a:tcPr>
                </a:tc>
                <a:tc>
                  <a:txBody>
                    <a:bodyPr/>
                    <a:lstStyle/>
                    <a:p>
                      <a:pPr algn="l">
                        <a:spcBef>
                          <a:spcPts val="0"/>
                        </a:spcBef>
                        <a:spcAft>
                          <a:spcPts val="0"/>
                        </a:spcAft>
                      </a:pPr>
                      <a:r>
                        <a:rPr sz="590" b="1">
                          <a:solidFill>
                            <a:srgbClr val="141F2B"/>
                          </a:solidFill>
                          <a:latin typeface="Aptos"/>
                        </a:rPr>
                        <a:t>What went well? Supporting evidence? </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6EEF7"/>
                    </a:solidFill>
                  </a:tcPr>
                </a:tc>
                <a:tc>
                  <a:txBody>
                    <a:bodyPr/>
                    <a:lstStyle/>
                    <a:p>
                      <a:pPr algn="l">
                        <a:spcBef>
                          <a:spcPts val="0"/>
                        </a:spcBef>
                        <a:spcAft>
                          <a:spcPts val="0"/>
                        </a:spcAft>
                      </a:pPr>
                      <a:r>
                        <a:rPr sz="590" b="1">
                          <a:solidFill>
                            <a:srgbClr val="141F2B"/>
                          </a:solidFill>
                          <a:latin typeface="Aptos"/>
                        </a:rPr>
                        <a:t>What didn't go well? Supporting evidence? </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6EEF7"/>
                    </a:solidFill>
                  </a:tcPr>
                </a:tc>
                <a:extLst>
                  <a:ext uri="{0D108BD9-81ED-4DB2-BD59-A6C34878D82A}">
                    <a16:rowId xmlns:a16="http://schemas.microsoft.com/office/drawing/2014/main" val="938675785"/>
                  </a:ext>
                </a:extLst>
              </a:tr>
              <a:tr h="370840">
                <a:tc>
                  <a:txBody>
                    <a:bodyPr/>
                    <a:lstStyle/>
                    <a:p>
                      <a:pPr algn="l">
                        <a:spcBef>
                          <a:spcPts val="0"/>
                        </a:spcBef>
                        <a:spcAft>
                          <a:spcPts val="0"/>
                        </a:spcAft>
                      </a:pPr>
                      <a:r>
                        <a:rPr sz="590" b="0">
                          <a:solidFill>
                            <a:srgbClr val="141F2B"/>
                          </a:solidFill>
                          <a:latin typeface="Aptos"/>
                        </a:rPr>
                        <a:t>1. Swim competently, confidently and proficiently over a distance of at least 25 metres</a:t>
                      </a:r>
                    </a:p>
                    <a:p>
                      <a:pPr>
                        <a:spcBef>
                          <a:spcPts val="0"/>
                        </a:spcBef>
                        <a:spcAft>
                          <a:spcPts val="0"/>
                        </a:spcAft>
                      </a:pPr>
                      <a:endParaRPr sz="590" b="0">
                        <a:solidFill>
                          <a:srgbClr val="141F2B"/>
                        </a:solidFill>
                        <a:latin typeface="Aptos"/>
                      </a:endParaRPr>
                    </a:p>
                    <a:p>
                      <a:pPr>
                        <a:spcBef>
                          <a:spcPts val="0"/>
                        </a:spcBef>
                        <a:spcAft>
                          <a:spcPts val="0"/>
                        </a:spcAft>
                      </a:pPr>
                      <a:endParaRPr sz="590" b="0">
                        <a:solidFill>
                          <a:srgbClr val="141F2B"/>
                        </a:solidFill>
                        <a:latin typeface="Aptos"/>
                      </a:endParaRPr>
                    </a:p>
                    <a:p>
                      <a:pPr>
                        <a:spcBef>
                          <a:spcPts val="0"/>
                        </a:spcBef>
                        <a:spcAft>
                          <a:spcPts val="0"/>
                        </a:spcAft>
                      </a:pPr>
                      <a:endParaRPr sz="590" b="0">
                        <a:solidFill>
                          <a:srgbClr val="141F2B"/>
                        </a:solidFill>
                        <a:latin typeface="Aptos"/>
                      </a:endParaRP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spcBef>
                          <a:spcPts val="0"/>
                        </a:spcBef>
                        <a:spcAft>
                          <a:spcPts val="0"/>
                        </a:spcAft>
                      </a:pPr>
                      <a:r>
                        <a:rPr sz="570" b="0">
                          <a:solidFill>
                            <a:srgbClr val="141F2B"/>
                          </a:solidFill>
                          <a:latin typeface="Aptos"/>
                        </a:rPr>
                        <a:t>Current reporting shows 100% of Year 6 pupils can swim competently, confidently and proficiently over 25m. Existing curriculum swimming and follow-up checks were effective.</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spcBef>
                          <a:spcPts val="0"/>
                        </a:spcBef>
                        <a:spcAft>
                          <a:spcPts val="0"/>
                        </a:spcAft>
                      </a:pPr>
                      <a:r>
                        <a:rPr sz="570" b="0">
                          <a:solidFill>
                            <a:srgbClr val="141F2B"/>
                          </a:solidFill>
                          <a:latin typeface="Aptos"/>
                        </a:rPr>
                        <a:t>No premium top-up was required this year because the cohort met the expected standard. Continue to identify any future non-swimmers early.</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algn="l">
                        <a:spcBef>
                          <a:spcPts val="0"/>
                        </a:spcBef>
                        <a:spcAft>
                          <a:spcPts val="0"/>
                        </a:spcAft>
                      </a:pPr>
                      <a:r>
                        <a:rPr sz="590" b="0">
                          <a:solidFill>
                            <a:srgbClr val="141F2B"/>
                          </a:solidFill>
                          <a:latin typeface="Aptos"/>
                        </a:rPr>
                        <a:t>2. Use a range of strokes effectively (for example, front crawl, backstroke and breaststroke)</a:t>
                      </a:r>
                    </a:p>
                    <a:p>
                      <a:pPr>
                        <a:spcBef>
                          <a:spcPts val="0"/>
                        </a:spcBef>
                        <a:spcAft>
                          <a:spcPts val="0"/>
                        </a:spcAft>
                      </a:pPr>
                      <a:endParaRPr sz="590" b="0">
                        <a:solidFill>
                          <a:srgbClr val="141F2B"/>
                        </a:solidFill>
                        <a:latin typeface="Aptos"/>
                      </a:endParaRPr>
                    </a:p>
                    <a:p>
                      <a:pPr>
                        <a:spcBef>
                          <a:spcPts val="0"/>
                        </a:spcBef>
                        <a:spcAft>
                          <a:spcPts val="0"/>
                        </a:spcAft>
                      </a:pPr>
                      <a:endParaRPr sz="590" b="0">
                        <a:solidFill>
                          <a:srgbClr val="141F2B"/>
                        </a:solidFill>
                        <a:latin typeface="Aptos"/>
                      </a:endParaRPr>
                    </a:p>
                    <a:p>
                      <a:pPr>
                        <a:spcBef>
                          <a:spcPts val="0"/>
                        </a:spcBef>
                        <a:spcAft>
                          <a:spcPts val="0"/>
                        </a:spcAft>
                      </a:pPr>
                      <a:endParaRPr sz="590" b="0">
                        <a:solidFill>
                          <a:srgbClr val="141F2B"/>
                        </a:solidFill>
                        <a:latin typeface="Aptos"/>
                      </a:endParaRP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spcBef>
                          <a:spcPts val="0"/>
                        </a:spcBef>
                        <a:spcAft>
                          <a:spcPts val="0"/>
                        </a:spcAft>
                      </a:pPr>
                      <a:r>
                        <a:rPr sz="570" b="0">
                          <a:solidFill>
                            <a:srgbClr val="141F2B"/>
                          </a:solidFill>
                          <a:latin typeface="Aptos"/>
                        </a:rPr>
                        <a:t>100% can use a range of strokes effectively, including front crawl, backstroke and breaststroke. Pupil confidence was strong across the cohort.</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spcBef>
                          <a:spcPts val="0"/>
                        </a:spcBef>
                        <a:spcAft>
                          <a:spcPts val="0"/>
                        </a:spcAft>
                      </a:pPr>
                      <a:r>
                        <a:rPr sz="570" b="0">
                          <a:solidFill>
                            <a:srgbClr val="141F2B"/>
                          </a:solidFill>
                          <a:latin typeface="Aptos"/>
                        </a:rPr>
                        <a:t>Maintain evidence from swimming provider and ensure stroke confidence remains secure for pupils joining mid-year or with lower confidence.</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algn="l">
                        <a:spcBef>
                          <a:spcPts val="0"/>
                        </a:spcBef>
                        <a:spcAft>
                          <a:spcPts val="0"/>
                        </a:spcAft>
                      </a:pPr>
                      <a:r>
                        <a:rPr sz="590" b="0">
                          <a:solidFill>
                            <a:srgbClr val="141F2B"/>
                          </a:solidFill>
                          <a:latin typeface="Aptos"/>
                        </a:rPr>
                        <a:t>3. Perform safe self-rescue in different water-based situations</a:t>
                      </a:r>
                    </a:p>
                    <a:p>
                      <a:pPr>
                        <a:spcBef>
                          <a:spcPts val="0"/>
                        </a:spcBef>
                        <a:spcAft>
                          <a:spcPts val="0"/>
                        </a:spcAft>
                      </a:pPr>
                      <a:endParaRPr sz="590" b="0">
                        <a:solidFill>
                          <a:srgbClr val="141F2B"/>
                        </a:solidFill>
                        <a:latin typeface="Aptos"/>
                      </a:endParaRPr>
                    </a:p>
                    <a:p>
                      <a:pPr>
                        <a:spcBef>
                          <a:spcPts val="0"/>
                        </a:spcBef>
                        <a:spcAft>
                          <a:spcPts val="0"/>
                        </a:spcAft>
                      </a:pPr>
                      <a:endParaRPr sz="590" b="0">
                        <a:solidFill>
                          <a:srgbClr val="141F2B"/>
                        </a:solidFill>
                        <a:latin typeface="Aptos"/>
                      </a:endParaRPr>
                    </a:p>
                    <a:p>
                      <a:pPr>
                        <a:spcBef>
                          <a:spcPts val="0"/>
                        </a:spcBef>
                        <a:spcAft>
                          <a:spcPts val="0"/>
                        </a:spcAft>
                      </a:pPr>
                      <a:endParaRPr sz="590" b="0">
                        <a:solidFill>
                          <a:srgbClr val="141F2B"/>
                        </a:solidFill>
                        <a:latin typeface="Aptos"/>
                      </a:endParaRPr>
                    </a:p>
                    <a:p>
                      <a:pPr>
                        <a:spcBef>
                          <a:spcPts val="0"/>
                        </a:spcBef>
                        <a:spcAft>
                          <a:spcPts val="0"/>
                        </a:spcAft>
                      </a:pPr>
                      <a:endParaRPr sz="590" b="0">
                        <a:solidFill>
                          <a:srgbClr val="141F2B"/>
                        </a:solidFill>
                        <a:latin typeface="Aptos"/>
                      </a:endParaRP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spcBef>
                          <a:spcPts val="0"/>
                        </a:spcBef>
                        <a:spcAft>
                          <a:spcPts val="0"/>
                        </a:spcAft>
                      </a:pPr>
                      <a:r>
                        <a:rPr sz="570" b="0">
                          <a:solidFill>
                            <a:srgbClr val="141F2B"/>
                          </a:solidFill>
                          <a:latin typeface="Aptos"/>
                        </a:rPr>
                        <a:t>100% can perform safe self-rescue in different water-based situations. Water-safety teaching had a positive impact.</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spcBef>
                          <a:spcPts val="0"/>
                        </a:spcBef>
                        <a:spcAft>
                          <a:spcPts val="0"/>
                        </a:spcAft>
                      </a:pPr>
                      <a:r>
                        <a:rPr sz="570" b="0">
                          <a:solidFill>
                            <a:srgbClr val="141F2B"/>
                          </a:solidFill>
                          <a:latin typeface="Aptos"/>
                        </a:rPr>
                        <a:t>Keep self-rescue language visible in planning so pupils remember key safety messages beyond the swimming block.</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1912434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5B673-A646-6C19-D15A-944B76414D73}"/>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B56A260E-BF05-0A5C-4E38-14F45B4DA304}"/>
              </a:ext>
            </a:extLst>
          </p:cNvPr>
          <p:cNvPicPr>
            <a:picLocks noChangeAspect="1"/>
          </p:cNvPicPr>
          <p:nvPr/>
        </p:nvPicPr>
        <p:blipFill>
          <a:blip r:embed="rId2"/>
          <a:stretch>
            <a:fillRect/>
          </a:stretch>
        </p:blipFill>
        <p:spPr>
          <a:xfrm>
            <a:off x="-26726" y="0"/>
            <a:ext cx="6173264" cy="4322536"/>
          </a:xfrm>
          <a:prstGeom prst="rect">
            <a:avLst/>
          </a:prstGeom>
        </p:spPr>
      </p:pic>
      <p:sp>
        <p:nvSpPr>
          <p:cNvPr id="4" name="TextBox 3">
            <a:extLst>
              <a:ext uri="{FF2B5EF4-FFF2-40B4-BE49-F238E27FC236}">
                <a16:creationId xmlns:a16="http://schemas.microsoft.com/office/drawing/2014/main" id="{58774285-6350-5F9D-309A-493EA80BAD9B}"/>
              </a:ext>
            </a:extLst>
          </p:cNvPr>
          <p:cNvSpPr txBox="1"/>
          <p:nvPr/>
        </p:nvSpPr>
        <p:spPr>
          <a:xfrm>
            <a:off x="241825" y="226711"/>
            <a:ext cx="3559359" cy="276999"/>
          </a:xfrm>
          <a:prstGeom prst="rect">
            <a:avLst/>
          </a:prstGeom>
          <a:noFill/>
        </p:spPr>
        <p:txBody>
          <a:bodyPr wrap="square" rtlCol="0">
            <a:spAutoFit/>
          </a:bodyPr>
          <a:lstStyle/>
          <a:p>
            <a:r>
              <a:rPr lang="en-US" sz="1250" b="1" dirty="0">
                <a:solidFill>
                  <a:srgbClr val="313D49"/>
                </a:solidFill>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BB7A6755-CF87-7230-570A-7309BBAF653F}"/>
              </a:ext>
            </a:extLst>
          </p:cNvPr>
          <p:cNvGraphicFramePr>
            <a:graphicFrameLocks noGrp="1"/>
          </p:cNvGraphicFramePr>
          <p:nvPr>
            <p:extLst>
              <p:ext uri="{D42A27DB-BD31-4B8C-83A1-F6EECF244321}">
                <p14:modId xmlns:p14="http://schemas.microsoft.com/office/powerpoint/2010/main" val="2703392690"/>
              </p:ext>
            </p:extLst>
          </p:nvPr>
        </p:nvGraphicFramePr>
        <p:xfrm>
          <a:off x="201820" y="631508"/>
          <a:ext cx="5530128" cy="246652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l">
                        <a:spcBef>
                          <a:spcPts val="0"/>
                        </a:spcBef>
                        <a:spcAft>
                          <a:spcPts val="0"/>
                        </a:spcAft>
                      </a:pPr>
                      <a:r>
                        <a:rPr sz="550" b="1">
                          <a:solidFill>
                            <a:srgbClr val="141F2B"/>
                          </a:solidFill>
                          <a:latin typeface="Aptos"/>
                        </a:rPr>
                        <a:t>Key areas as outlined in PE and sport premium guidance</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6EEF7"/>
                    </a:solidFill>
                  </a:tcPr>
                </a:tc>
                <a:tc>
                  <a:txBody>
                    <a:bodyPr/>
                    <a:lstStyle/>
                    <a:p>
                      <a:pPr algn="l">
                        <a:spcBef>
                          <a:spcPts val="0"/>
                        </a:spcBef>
                        <a:spcAft>
                          <a:spcPts val="0"/>
                        </a:spcAft>
                      </a:pPr>
                      <a:r>
                        <a:rPr sz="550" b="1">
                          <a:solidFill>
                            <a:srgbClr val="141F2B"/>
                          </a:solidFill>
                          <a:latin typeface="Aptos"/>
                        </a:rPr>
                        <a:t>What went well? Supporting evidence? </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6EEF7"/>
                    </a:solidFill>
                  </a:tcPr>
                </a:tc>
                <a:tc>
                  <a:txBody>
                    <a:bodyPr/>
                    <a:lstStyle/>
                    <a:p>
                      <a:pPr algn="l">
                        <a:spcBef>
                          <a:spcPts val="0"/>
                        </a:spcBef>
                        <a:spcAft>
                          <a:spcPts val="0"/>
                        </a:spcAft>
                      </a:pPr>
                      <a:r>
                        <a:rPr sz="550" b="1">
                          <a:solidFill>
                            <a:srgbClr val="141F2B"/>
                          </a:solidFill>
                          <a:latin typeface="Aptos"/>
                        </a:rPr>
                        <a:t>What didn't go well? Supporting evidence? </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6EEF7"/>
                    </a:solidFill>
                  </a:tcPr>
                </a:tc>
                <a:extLst>
                  <a:ext uri="{0D108BD9-81ED-4DB2-BD59-A6C34878D82A}">
                    <a16:rowId xmlns:a16="http://schemas.microsoft.com/office/drawing/2014/main" val="938675785"/>
                  </a:ext>
                </a:extLst>
              </a:tr>
              <a:tr h="370840">
                <a:tc>
                  <a:txBody>
                    <a:bodyPr/>
                    <a:lstStyle/>
                    <a:p>
                      <a:pPr algn="l">
                        <a:spcBef>
                          <a:spcPts val="0"/>
                        </a:spcBef>
                        <a:spcAft>
                          <a:spcPts val="0"/>
                        </a:spcAft>
                      </a:pPr>
                      <a:r>
                        <a:rPr sz="550" b="0">
                          <a:solidFill>
                            <a:srgbClr val="141F2B"/>
                          </a:solidFill>
                          <a:latin typeface="Aptos"/>
                        </a:rPr>
                        <a:t>1. Increasing confidence, knowledge and skills of all staff in teaching PE and sporting activities prioritising CPD and training where needed</a:t>
                      </a:r>
                    </a:p>
                    <a:p>
                      <a:pPr>
                        <a:spcBef>
                          <a:spcPts val="0"/>
                        </a:spcBef>
                        <a:spcAft>
                          <a:spcPts val="0"/>
                        </a:spcAft>
                      </a:pPr>
                      <a:endParaRPr sz="550" b="0">
                        <a:solidFill>
                          <a:srgbClr val="141F2B"/>
                        </a:solidFill>
                        <a:latin typeface="Aptos"/>
                      </a:endParaRPr>
                    </a:p>
                    <a:p>
                      <a:pPr>
                        <a:spcBef>
                          <a:spcPts val="0"/>
                        </a:spcBef>
                        <a:spcAft>
                          <a:spcPts val="0"/>
                        </a:spcAft>
                      </a:pPr>
                      <a:endParaRPr sz="550" b="0">
                        <a:solidFill>
                          <a:srgbClr val="141F2B"/>
                        </a:solidFill>
                        <a:latin typeface="Aptos"/>
                      </a:endParaRPr>
                    </a:p>
                    <a:p>
                      <a:pPr>
                        <a:spcBef>
                          <a:spcPts val="0"/>
                        </a:spcBef>
                        <a:spcAft>
                          <a:spcPts val="0"/>
                        </a:spcAft>
                      </a:pPr>
                      <a:endParaRPr sz="550" b="0">
                        <a:solidFill>
                          <a:srgbClr val="141F2B"/>
                        </a:solidFill>
                        <a:latin typeface="Aptos"/>
                      </a:endParaRPr>
                    </a:p>
                    <a:p>
                      <a:pPr>
                        <a:spcBef>
                          <a:spcPts val="0"/>
                        </a:spcBef>
                        <a:spcAft>
                          <a:spcPts val="0"/>
                        </a:spcAft>
                      </a:pPr>
                      <a:endParaRPr sz="550" b="0">
                        <a:solidFill>
                          <a:srgbClr val="141F2B"/>
                        </a:solidFill>
                        <a:latin typeface="Aptos"/>
                      </a:endParaRPr>
                    </a:p>
                    <a:p>
                      <a:pPr>
                        <a:spcBef>
                          <a:spcPts val="0"/>
                        </a:spcBef>
                        <a:spcAft>
                          <a:spcPts val="0"/>
                        </a:spcAft>
                      </a:pPr>
                      <a:endParaRPr sz="550" b="0">
                        <a:solidFill>
                          <a:srgbClr val="141F2B"/>
                        </a:solidFill>
                        <a:latin typeface="Aptos"/>
                      </a:endParaRPr>
                    </a:p>
                    <a:p>
                      <a:pPr>
                        <a:spcBef>
                          <a:spcPts val="0"/>
                        </a:spcBef>
                        <a:spcAft>
                          <a:spcPts val="0"/>
                        </a:spcAft>
                      </a:pPr>
                      <a:endParaRPr sz="550" b="0">
                        <a:solidFill>
                          <a:srgbClr val="141F2B"/>
                        </a:solidFill>
                        <a:latin typeface="Aptos"/>
                      </a:endParaRPr>
                    </a:p>
                    <a:p>
                      <a:pPr>
                        <a:spcBef>
                          <a:spcPts val="0"/>
                        </a:spcBef>
                        <a:spcAft>
                          <a:spcPts val="0"/>
                        </a:spcAft>
                      </a:pPr>
                      <a:endParaRPr sz="550" b="0">
                        <a:solidFill>
                          <a:srgbClr val="141F2B"/>
                        </a:solidFill>
                        <a:latin typeface="Aptos"/>
                      </a:endParaRPr>
                    </a:p>
                    <a:p>
                      <a:pPr>
                        <a:spcBef>
                          <a:spcPts val="0"/>
                        </a:spcBef>
                        <a:spcAft>
                          <a:spcPts val="0"/>
                        </a:spcAft>
                      </a:pPr>
                      <a:endParaRPr sz="550" b="0">
                        <a:solidFill>
                          <a:srgbClr val="141F2B"/>
                        </a:solidFill>
                        <a:latin typeface="Aptos"/>
                      </a:endParaRPr>
                    </a:p>
                    <a:p>
                      <a:pPr>
                        <a:spcBef>
                          <a:spcPts val="0"/>
                        </a:spcBef>
                        <a:spcAft>
                          <a:spcPts val="0"/>
                        </a:spcAft>
                      </a:pPr>
                      <a:endParaRPr sz="550" b="0">
                        <a:solidFill>
                          <a:srgbClr val="141F2B"/>
                        </a:solidFill>
                        <a:latin typeface="Aptos"/>
                      </a:endParaRPr>
                    </a:p>
                    <a:p>
                      <a:pPr>
                        <a:spcBef>
                          <a:spcPts val="0"/>
                        </a:spcBef>
                        <a:spcAft>
                          <a:spcPts val="0"/>
                        </a:spcAft>
                      </a:pPr>
                      <a:endParaRPr sz="550" b="0">
                        <a:solidFill>
                          <a:srgbClr val="141F2B"/>
                        </a:solidFill>
                        <a:latin typeface="Aptos"/>
                      </a:endParaRP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spcBef>
                          <a:spcPts val="0"/>
                        </a:spcBef>
                        <a:spcAft>
                          <a:spcPts val="0"/>
                        </a:spcAft>
                      </a:pPr>
                      <a:r>
                        <a:rPr sz="535" b="0">
                          <a:solidFill>
                            <a:srgbClr val="141F2B"/>
                          </a:solidFill>
                          <a:latin typeface="Aptos"/>
                        </a:rPr>
                        <a:t>Significant investment in coach-led CPD and specialist support. Coaches such as Build a Baller supported football training while modelling high-quality practice, structure and inclusive delivery. Staff have clearer progression and confidence through the PE curriculum.</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spcBef>
                          <a:spcPts val="0"/>
                        </a:spcBef>
                        <a:spcAft>
                          <a:spcPts val="0"/>
                        </a:spcAft>
                      </a:pPr>
                      <a:r>
                        <a:rPr sz="535" b="0">
                          <a:solidFill>
                            <a:srgbClr val="141F2B"/>
                          </a:solidFill>
                          <a:latin typeface="Aptos"/>
                        </a:rPr>
                        <a:t>Continue to evidence teacher upskilling explicitly, not simply coach delivery. Next step: termly staff voice, short lesson visits and shared planning notes to show sustained impact.</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algn="l">
                        <a:spcBef>
                          <a:spcPts val="0"/>
                        </a:spcBef>
                        <a:spcAft>
                          <a:spcPts val="0"/>
                        </a:spcAft>
                      </a:pPr>
                      <a:r>
                        <a:rPr sz="550" b="0">
                          <a:solidFill>
                            <a:srgbClr val="141F2B"/>
                          </a:solidFill>
                          <a:latin typeface="Aptos"/>
                        </a:rPr>
                        <a:t>2. Increasing engagement of all pupils in regular physical activity and sporting activities</a:t>
                      </a:r>
                    </a:p>
                    <a:p>
                      <a:pPr>
                        <a:spcBef>
                          <a:spcPts val="0"/>
                        </a:spcBef>
                        <a:spcAft>
                          <a:spcPts val="0"/>
                        </a:spcAft>
                      </a:pPr>
                      <a:endParaRPr sz="550" b="0">
                        <a:solidFill>
                          <a:srgbClr val="141F2B"/>
                        </a:solidFill>
                        <a:latin typeface="Aptos"/>
                      </a:endParaRPr>
                    </a:p>
                    <a:p>
                      <a:pPr>
                        <a:spcBef>
                          <a:spcPts val="0"/>
                        </a:spcBef>
                        <a:spcAft>
                          <a:spcPts val="0"/>
                        </a:spcAft>
                      </a:pPr>
                      <a:endParaRPr sz="550" b="0">
                        <a:solidFill>
                          <a:srgbClr val="141F2B"/>
                        </a:solidFill>
                        <a:latin typeface="Aptos"/>
                      </a:endParaRPr>
                    </a:p>
                    <a:p>
                      <a:pPr>
                        <a:spcBef>
                          <a:spcPts val="0"/>
                        </a:spcBef>
                        <a:spcAft>
                          <a:spcPts val="0"/>
                        </a:spcAft>
                      </a:pPr>
                      <a:endParaRPr sz="550" b="0">
                        <a:solidFill>
                          <a:srgbClr val="141F2B"/>
                        </a:solidFill>
                        <a:latin typeface="Aptos"/>
                      </a:endParaRPr>
                    </a:p>
                    <a:p>
                      <a:pPr>
                        <a:spcBef>
                          <a:spcPts val="0"/>
                        </a:spcBef>
                        <a:spcAft>
                          <a:spcPts val="0"/>
                        </a:spcAft>
                      </a:pPr>
                      <a:endParaRPr sz="550" b="0">
                        <a:solidFill>
                          <a:srgbClr val="141F2B"/>
                        </a:solidFill>
                        <a:latin typeface="Aptos"/>
                      </a:endParaRPr>
                    </a:p>
                    <a:p>
                      <a:pPr>
                        <a:spcBef>
                          <a:spcPts val="0"/>
                        </a:spcBef>
                        <a:spcAft>
                          <a:spcPts val="0"/>
                        </a:spcAft>
                      </a:pPr>
                      <a:endParaRPr sz="550" b="0">
                        <a:solidFill>
                          <a:srgbClr val="141F2B"/>
                        </a:solidFill>
                        <a:latin typeface="Aptos"/>
                      </a:endParaRPr>
                    </a:p>
                    <a:p>
                      <a:pPr>
                        <a:spcBef>
                          <a:spcPts val="0"/>
                        </a:spcBef>
                        <a:spcAft>
                          <a:spcPts val="0"/>
                        </a:spcAft>
                      </a:pPr>
                      <a:endParaRPr sz="550" b="0">
                        <a:solidFill>
                          <a:srgbClr val="141F2B"/>
                        </a:solidFill>
                        <a:latin typeface="Aptos"/>
                      </a:endParaRPr>
                    </a:p>
                    <a:p>
                      <a:pPr>
                        <a:spcBef>
                          <a:spcPts val="0"/>
                        </a:spcBef>
                        <a:spcAft>
                          <a:spcPts val="0"/>
                        </a:spcAft>
                      </a:pPr>
                      <a:endParaRPr sz="550" b="0">
                        <a:solidFill>
                          <a:srgbClr val="141F2B"/>
                        </a:solidFill>
                        <a:latin typeface="Aptos"/>
                      </a:endParaRPr>
                    </a:p>
                    <a:p>
                      <a:pPr>
                        <a:spcBef>
                          <a:spcPts val="0"/>
                        </a:spcBef>
                        <a:spcAft>
                          <a:spcPts val="0"/>
                        </a:spcAft>
                      </a:pPr>
                      <a:endParaRPr sz="550" b="0">
                        <a:solidFill>
                          <a:srgbClr val="141F2B"/>
                        </a:solidFill>
                        <a:latin typeface="Aptos"/>
                      </a:endParaRPr>
                    </a:p>
                    <a:p>
                      <a:pPr>
                        <a:spcBef>
                          <a:spcPts val="0"/>
                        </a:spcBef>
                        <a:spcAft>
                          <a:spcPts val="0"/>
                        </a:spcAft>
                      </a:pPr>
                      <a:endParaRPr sz="550" b="0">
                        <a:solidFill>
                          <a:srgbClr val="141F2B"/>
                        </a:solidFill>
                        <a:latin typeface="Aptos"/>
                      </a:endParaRPr>
                    </a:p>
                    <a:p>
                      <a:pPr>
                        <a:spcBef>
                          <a:spcPts val="0"/>
                        </a:spcBef>
                        <a:spcAft>
                          <a:spcPts val="0"/>
                        </a:spcAft>
                      </a:pPr>
                      <a:endParaRPr sz="550" b="0">
                        <a:solidFill>
                          <a:srgbClr val="141F2B"/>
                        </a:solidFill>
                        <a:latin typeface="Aptos"/>
                      </a:endParaRPr>
                    </a:p>
                    <a:p>
                      <a:pPr>
                        <a:spcBef>
                          <a:spcPts val="0"/>
                        </a:spcBef>
                        <a:spcAft>
                          <a:spcPts val="0"/>
                        </a:spcAft>
                      </a:pPr>
                      <a:endParaRPr sz="550" b="0">
                        <a:solidFill>
                          <a:srgbClr val="141F2B"/>
                        </a:solidFill>
                        <a:latin typeface="Aptos"/>
                      </a:endParaRP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spcBef>
                          <a:spcPts val="0"/>
                        </a:spcBef>
                        <a:spcAft>
                          <a:spcPts val="0"/>
                        </a:spcAft>
                      </a:pPr>
                      <a:r>
                        <a:rPr sz="535" b="0">
                          <a:solidFill>
                            <a:srgbClr val="141F2B"/>
                          </a:solidFill>
                          <a:latin typeface="Aptos"/>
                        </a:rPr>
                        <a:t>Regular PE, clubs, competitions, playground leadership and community links kept pupils active. Pupil voice is positive: pupils describe PE as happy, healthy and a favourite subject. SEND, girls and disadvantaged groups were targeted through provision and equipment.</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spcBef>
                          <a:spcPts val="0"/>
                        </a:spcBef>
                        <a:spcAft>
                          <a:spcPts val="0"/>
                        </a:spcAft>
                      </a:pPr>
                      <a:r>
                        <a:rPr sz="535" b="0">
                          <a:solidFill>
                            <a:srgbClr val="141F2B"/>
                          </a:solidFill>
                          <a:latin typeface="Aptos"/>
                        </a:rPr>
                        <a:t>Some least-active pupils, especially some girls, still need careful encouragement. Club registers and pupil voice should be analysed by group each term to check equality of access.</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27559775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53B42-8C81-4DE7-625E-17DE05AD0C22}"/>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3AC1E9C2-1C91-6BAC-5047-CE0493D42E70}"/>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6E532BB3-3E8C-8C2B-D49F-407DAA50D1D2}"/>
              </a:ext>
            </a:extLst>
          </p:cNvPr>
          <p:cNvSpPr txBox="1"/>
          <p:nvPr/>
        </p:nvSpPr>
        <p:spPr>
          <a:xfrm>
            <a:off x="241825" y="226711"/>
            <a:ext cx="3559359" cy="276999"/>
          </a:xfrm>
          <a:prstGeom prst="rect">
            <a:avLst/>
          </a:prstGeom>
          <a:noFill/>
        </p:spPr>
        <p:txBody>
          <a:bodyPr wrap="square" rtlCol="0">
            <a:spAutoFit/>
          </a:bodyPr>
          <a:lstStyle/>
          <a:p>
            <a:r>
              <a:rPr lang="en-US" sz="1250" b="1" dirty="0">
                <a:solidFill>
                  <a:srgbClr val="313D49"/>
                </a:solidFill>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F9BDBC17-CD2E-90F4-A5E7-9D45B87765A4}"/>
              </a:ext>
            </a:extLst>
          </p:cNvPr>
          <p:cNvGraphicFramePr>
            <a:graphicFrameLocks noGrp="1"/>
          </p:cNvGraphicFramePr>
          <p:nvPr>
            <p:extLst>
              <p:ext uri="{D42A27DB-BD31-4B8C-83A1-F6EECF244321}">
                <p14:modId xmlns:p14="http://schemas.microsoft.com/office/powerpoint/2010/main" val="1342774927"/>
              </p:ext>
            </p:extLst>
          </p:nvPr>
        </p:nvGraphicFramePr>
        <p:xfrm>
          <a:off x="304799" y="633397"/>
          <a:ext cx="5530128" cy="223792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l">
                        <a:spcBef>
                          <a:spcPts val="0"/>
                        </a:spcBef>
                        <a:spcAft>
                          <a:spcPts val="0"/>
                        </a:spcAft>
                      </a:pPr>
                      <a:r>
                        <a:rPr sz="525" b="1">
                          <a:solidFill>
                            <a:srgbClr val="141F2B"/>
                          </a:solidFill>
                          <a:latin typeface="Aptos"/>
                        </a:rPr>
                        <a:t>Key areas as outlined in PE and sport premium guidance</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6EEF7"/>
                    </a:solidFill>
                  </a:tcPr>
                </a:tc>
                <a:tc>
                  <a:txBody>
                    <a:bodyPr/>
                    <a:lstStyle/>
                    <a:p>
                      <a:pPr algn="l">
                        <a:spcBef>
                          <a:spcPts val="0"/>
                        </a:spcBef>
                        <a:spcAft>
                          <a:spcPts val="0"/>
                        </a:spcAft>
                      </a:pPr>
                      <a:r>
                        <a:rPr sz="525" b="1">
                          <a:solidFill>
                            <a:srgbClr val="141F2B"/>
                          </a:solidFill>
                          <a:latin typeface="Aptos"/>
                        </a:rPr>
                        <a:t>What went well? Supporting evidence? </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6EEF7"/>
                    </a:solidFill>
                  </a:tcPr>
                </a:tc>
                <a:tc>
                  <a:txBody>
                    <a:bodyPr/>
                    <a:lstStyle/>
                    <a:p>
                      <a:pPr algn="l">
                        <a:spcBef>
                          <a:spcPts val="0"/>
                        </a:spcBef>
                        <a:spcAft>
                          <a:spcPts val="0"/>
                        </a:spcAft>
                      </a:pPr>
                      <a:r>
                        <a:rPr sz="525" b="1">
                          <a:solidFill>
                            <a:srgbClr val="141F2B"/>
                          </a:solidFill>
                          <a:latin typeface="Aptos"/>
                        </a:rPr>
                        <a:t>What didn't go well? Supporting evidence? </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6EEF7"/>
                    </a:solidFill>
                  </a:tcPr>
                </a:tc>
                <a:extLst>
                  <a:ext uri="{0D108BD9-81ED-4DB2-BD59-A6C34878D82A}">
                    <a16:rowId xmlns:a16="http://schemas.microsoft.com/office/drawing/2014/main" val="938675785"/>
                  </a:ext>
                </a:extLst>
              </a:tr>
              <a:tr h="370840">
                <a:tc>
                  <a:txBody>
                    <a:bodyPr/>
                    <a:lstStyle/>
                    <a:p>
                      <a:pPr algn="l">
                        <a:spcBef>
                          <a:spcPts val="0"/>
                        </a:spcBef>
                        <a:spcAft>
                          <a:spcPts val="0"/>
                        </a:spcAft>
                      </a:pPr>
                      <a:r>
                        <a:rPr sz="525" b="0">
                          <a:solidFill>
                            <a:srgbClr val="141F2B"/>
                          </a:solidFill>
                          <a:latin typeface="Aptos"/>
                        </a:rPr>
                        <a:t>3. Raising the profile of PE and sport across the school, to support whole school improvement</a:t>
                      </a:r>
                    </a:p>
                    <a:p>
                      <a:pPr>
                        <a:spcBef>
                          <a:spcPts val="0"/>
                        </a:spcBef>
                        <a:spcAft>
                          <a:spcPts val="0"/>
                        </a:spcAft>
                      </a:pPr>
                      <a:endParaRPr sz="525" b="0">
                        <a:solidFill>
                          <a:srgbClr val="141F2B"/>
                        </a:solidFill>
                        <a:latin typeface="Aptos"/>
                      </a:endParaRPr>
                    </a:p>
                    <a:p>
                      <a:pPr>
                        <a:spcBef>
                          <a:spcPts val="0"/>
                        </a:spcBef>
                        <a:spcAft>
                          <a:spcPts val="0"/>
                        </a:spcAft>
                      </a:pPr>
                      <a:endParaRPr sz="525" b="0">
                        <a:solidFill>
                          <a:srgbClr val="141F2B"/>
                        </a:solidFill>
                        <a:latin typeface="Aptos"/>
                      </a:endParaRPr>
                    </a:p>
                    <a:p>
                      <a:pPr>
                        <a:spcBef>
                          <a:spcPts val="0"/>
                        </a:spcBef>
                        <a:spcAft>
                          <a:spcPts val="0"/>
                        </a:spcAft>
                      </a:pPr>
                      <a:endParaRPr sz="525" b="0">
                        <a:solidFill>
                          <a:srgbClr val="141F2B"/>
                        </a:solidFill>
                        <a:latin typeface="Aptos"/>
                      </a:endParaRPr>
                    </a:p>
                    <a:p>
                      <a:pPr>
                        <a:spcBef>
                          <a:spcPts val="0"/>
                        </a:spcBef>
                        <a:spcAft>
                          <a:spcPts val="0"/>
                        </a:spcAft>
                      </a:pPr>
                      <a:endParaRPr sz="525" b="0">
                        <a:solidFill>
                          <a:srgbClr val="141F2B"/>
                        </a:solidFill>
                        <a:latin typeface="Aptos"/>
                      </a:endParaRPr>
                    </a:p>
                    <a:p>
                      <a:pPr>
                        <a:spcBef>
                          <a:spcPts val="0"/>
                        </a:spcBef>
                        <a:spcAft>
                          <a:spcPts val="0"/>
                        </a:spcAft>
                      </a:pPr>
                      <a:endParaRPr sz="525" b="0">
                        <a:solidFill>
                          <a:srgbClr val="141F2B"/>
                        </a:solidFill>
                        <a:latin typeface="Aptos"/>
                      </a:endParaRPr>
                    </a:p>
                    <a:p>
                      <a:pPr>
                        <a:spcBef>
                          <a:spcPts val="0"/>
                        </a:spcBef>
                        <a:spcAft>
                          <a:spcPts val="0"/>
                        </a:spcAft>
                      </a:pPr>
                      <a:endParaRPr sz="525" b="0">
                        <a:solidFill>
                          <a:srgbClr val="141F2B"/>
                        </a:solidFill>
                        <a:latin typeface="Aptos"/>
                      </a:endParaRP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spcBef>
                          <a:spcPts val="0"/>
                        </a:spcBef>
                        <a:spcAft>
                          <a:spcPts val="0"/>
                        </a:spcAft>
                      </a:pPr>
                      <a:r>
                        <a:rPr sz="509" b="0">
                          <a:solidFill>
                            <a:srgbClr val="141F2B"/>
                          </a:solidFill>
                          <a:latin typeface="Aptos"/>
                        </a:rPr>
                        <a:t>The profile of PE and sport is high. Lowercroft achieved the School Games Gold Mark 2025/26. Sport is celebrated through events, pupil leadership, community work, Bury FC links and whole-school values such as respect, empathy and courage.</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spcBef>
                          <a:spcPts val="0"/>
                        </a:spcBef>
                        <a:spcAft>
                          <a:spcPts val="0"/>
                        </a:spcAft>
                      </a:pPr>
                      <a:r>
                        <a:rPr lang="en-GB" sz="509" b="0" dirty="0">
                          <a:solidFill>
                            <a:srgbClr val="141F2B"/>
                          </a:solidFill>
                          <a:latin typeface="Aptos"/>
                        </a:rPr>
                        <a:t>Continue to celebrate </a:t>
                      </a:r>
                      <a:r>
                        <a:rPr sz="509" b="0" dirty="0">
                          <a:solidFill>
                            <a:srgbClr val="141F2B"/>
                          </a:solidFill>
                          <a:latin typeface="Aptos"/>
                        </a:rPr>
                        <a:t>and communication  through a short sport section in newsletters</a:t>
                      </a:r>
                      <a:r>
                        <a:rPr lang="en-GB" sz="509" b="0" dirty="0">
                          <a:solidFill>
                            <a:srgbClr val="141F2B"/>
                          </a:solidFill>
                          <a:latin typeface="Aptos"/>
                        </a:rPr>
                        <a:t> and on social media (Instagram).</a:t>
                      </a:r>
                      <a:endParaRPr sz="509" b="0" dirty="0">
                        <a:solidFill>
                          <a:srgbClr val="141F2B"/>
                        </a:solidFill>
                        <a:latin typeface="Aptos"/>
                      </a:endParaRP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algn="l">
                        <a:spcBef>
                          <a:spcPts val="0"/>
                        </a:spcBef>
                        <a:spcAft>
                          <a:spcPts val="0"/>
                        </a:spcAft>
                      </a:pPr>
                      <a:r>
                        <a:rPr sz="525" b="0">
                          <a:solidFill>
                            <a:srgbClr val="141F2B"/>
                          </a:solidFill>
                          <a:latin typeface="Aptos"/>
                        </a:rPr>
                        <a:t>4. Offer a broader and more equal experience of a range of sports and physical activities to all pupils and ensure equal access to sport for boys and girls</a:t>
                      </a:r>
                    </a:p>
                    <a:p>
                      <a:pPr>
                        <a:spcBef>
                          <a:spcPts val="0"/>
                        </a:spcBef>
                        <a:spcAft>
                          <a:spcPts val="0"/>
                        </a:spcAft>
                      </a:pPr>
                      <a:endParaRPr sz="525" b="0">
                        <a:solidFill>
                          <a:srgbClr val="141F2B"/>
                        </a:solidFill>
                        <a:latin typeface="Aptos"/>
                      </a:endParaRPr>
                    </a:p>
                    <a:p>
                      <a:pPr>
                        <a:spcBef>
                          <a:spcPts val="0"/>
                        </a:spcBef>
                        <a:spcAft>
                          <a:spcPts val="0"/>
                        </a:spcAft>
                      </a:pPr>
                      <a:endParaRPr sz="525" b="0">
                        <a:solidFill>
                          <a:srgbClr val="141F2B"/>
                        </a:solidFill>
                        <a:latin typeface="Aptos"/>
                      </a:endParaRPr>
                    </a:p>
                    <a:p>
                      <a:pPr>
                        <a:spcBef>
                          <a:spcPts val="0"/>
                        </a:spcBef>
                        <a:spcAft>
                          <a:spcPts val="0"/>
                        </a:spcAft>
                      </a:pPr>
                      <a:endParaRPr sz="525" b="0">
                        <a:solidFill>
                          <a:srgbClr val="141F2B"/>
                        </a:solidFill>
                        <a:latin typeface="Aptos"/>
                      </a:endParaRPr>
                    </a:p>
                    <a:p>
                      <a:pPr>
                        <a:spcBef>
                          <a:spcPts val="0"/>
                        </a:spcBef>
                        <a:spcAft>
                          <a:spcPts val="0"/>
                        </a:spcAft>
                      </a:pPr>
                      <a:endParaRPr sz="525" b="0">
                        <a:solidFill>
                          <a:srgbClr val="141F2B"/>
                        </a:solidFill>
                        <a:latin typeface="Aptos"/>
                      </a:endParaRPr>
                    </a:p>
                    <a:p>
                      <a:pPr>
                        <a:spcBef>
                          <a:spcPts val="0"/>
                        </a:spcBef>
                        <a:spcAft>
                          <a:spcPts val="0"/>
                        </a:spcAft>
                      </a:pPr>
                      <a:endParaRPr sz="525" b="0">
                        <a:solidFill>
                          <a:srgbClr val="141F2B"/>
                        </a:solidFill>
                        <a:latin typeface="Aptos"/>
                      </a:endParaRP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spcBef>
                          <a:spcPts val="0"/>
                        </a:spcBef>
                        <a:spcAft>
                          <a:spcPts val="0"/>
                        </a:spcAft>
                      </a:pPr>
                      <a:r>
                        <a:rPr sz="509" b="0">
                          <a:solidFill>
                            <a:srgbClr val="141F2B"/>
                          </a:solidFill>
                          <a:latin typeface="Aptos"/>
                        </a:rPr>
                        <a:t>Pupils accessed a broad offer including gymnastics, dance, athletics, invasion games, swimming and extra activities such as football, netball, karate, cheerleading, climbing, DRUHM/dance and Bury FC opportunities. Girls’ football and inclusive provision strengthened equality of access.</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spcBef>
                          <a:spcPts val="0"/>
                        </a:spcBef>
                        <a:spcAft>
                          <a:spcPts val="0"/>
                        </a:spcAft>
                      </a:pPr>
                      <a:r>
                        <a:rPr sz="509" b="0">
                          <a:solidFill>
                            <a:srgbClr val="141F2B"/>
                          </a:solidFill>
                          <a:latin typeface="Aptos"/>
                        </a:rPr>
                        <a:t>Keep checking that opportunities reach all year groups and targeted pupils, not just the most confident sports pupils. Use registers to spot gaps.</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algn="l">
                        <a:spcBef>
                          <a:spcPts val="0"/>
                        </a:spcBef>
                        <a:spcAft>
                          <a:spcPts val="0"/>
                        </a:spcAft>
                      </a:pPr>
                      <a:r>
                        <a:rPr sz="525" b="0">
                          <a:solidFill>
                            <a:srgbClr val="141F2B"/>
                          </a:solidFill>
                          <a:latin typeface="Aptos"/>
                        </a:rPr>
                        <a:t>5. Increasing participation in competitive sport</a:t>
                      </a:r>
                    </a:p>
                    <a:p>
                      <a:pPr>
                        <a:spcBef>
                          <a:spcPts val="0"/>
                        </a:spcBef>
                        <a:spcAft>
                          <a:spcPts val="0"/>
                        </a:spcAft>
                      </a:pPr>
                      <a:endParaRPr sz="525" b="0">
                        <a:solidFill>
                          <a:srgbClr val="141F2B"/>
                        </a:solidFill>
                        <a:latin typeface="Aptos"/>
                      </a:endParaRPr>
                    </a:p>
                    <a:p>
                      <a:pPr>
                        <a:spcBef>
                          <a:spcPts val="0"/>
                        </a:spcBef>
                        <a:spcAft>
                          <a:spcPts val="0"/>
                        </a:spcAft>
                      </a:pPr>
                      <a:endParaRPr sz="525" b="0">
                        <a:solidFill>
                          <a:srgbClr val="141F2B"/>
                        </a:solidFill>
                        <a:latin typeface="Aptos"/>
                      </a:endParaRPr>
                    </a:p>
                    <a:p>
                      <a:pPr>
                        <a:spcBef>
                          <a:spcPts val="0"/>
                        </a:spcBef>
                        <a:spcAft>
                          <a:spcPts val="0"/>
                        </a:spcAft>
                      </a:pPr>
                      <a:endParaRPr sz="525" b="0">
                        <a:solidFill>
                          <a:srgbClr val="141F2B"/>
                        </a:solidFill>
                        <a:latin typeface="Aptos"/>
                      </a:endParaRPr>
                    </a:p>
                    <a:p>
                      <a:pPr>
                        <a:spcBef>
                          <a:spcPts val="0"/>
                        </a:spcBef>
                        <a:spcAft>
                          <a:spcPts val="0"/>
                        </a:spcAft>
                      </a:pPr>
                      <a:endParaRPr sz="525" b="0">
                        <a:solidFill>
                          <a:srgbClr val="141F2B"/>
                        </a:solidFill>
                        <a:latin typeface="Aptos"/>
                      </a:endParaRPr>
                    </a:p>
                    <a:p>
                      <a:pPr>
                        <a:spcBef>
                          <a:spcPts val="0"/>
                        </a:spcBef>
                        <a:spcAft>
                          <a:spcPts val="0"/>
                        </a:spcAft>
                      </a:pPr>
                      <a:endParaRPr sz="525" b="0">
                        <a:solidFill>
                          <a:srgbClr val="141F2B"/>
                        </a:solidFill>
                        <a:latin typeface="Aptos"/>
                      </a:endParaRPr>
                    </a:p>
                    <a:p>
                      <a:pPr>
                        <a:spcBef>
                          <a:spcPts val="0"/>
                        </a:spcBef>
                        <a:spcAft>
                          <a:spcPts val="0"/>
                        </a:spcAft>
                      </a:pPr>
                      <a:endParaRPr sz="525" b="0">
                        <a:solidFill>
                          <a:srgbClr val="141F2B"/>
                        </a:solidFill>
                        <a:latin typeface="Aptos"/>
                      </a:endParaRPr>
                    </a:p>
                    <a:p>
                      <a:pPr>
                        <a:spcBef>
                          <a:spcPts val="0"/>
                        </a:spcBef>
                        <a:spcAft>
                          <a:spcPts val="0"/>
                        </a:spcAft>
                      </a:pPr>
                      <a:endParaRPr sz="525" b="0">
                        <a:solidFill>
                          <a:srgbClr val="141F2B"/>
                        </a:solidFill>
                        <a:latin typeface="Aptos"/>
                      </a:endParaRP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spcBef>
                          <a:spcPts val="0"/>
                        </a:spcBef>
                        <a:spcAft>
                          <a:spcPts val="0"/>
                        </a:spcAft>
                      </a:pPr>
                      <a:r>
                        <a:rPr sz="509" b="0">
                          <a:solidFill>
                            <a:srgbClr val="141F2B"/>
                          </a:solidFill>
                          <a:latin typeface="Aptos"/>
                        </a:rPr>
                        <a:t>Participation in competitive sport increased through School Games and local events such as football, netball, athletics, cross-country, rounders, rugby/tag rugby, cricket, tennis, bowling, panathlon/SEND and friendlies. Gold Mark confirms commitment and engagement.</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spcBef>
                          <a:spcPts val="0"/>
                        </a:spcBef>
                        <a:spcAft>
                          <a:spcPts val="0"/>
                        </a:spcAft>
                      </a:pPr>
                      <a:r>
                        <a:rPr sz="509" b="0" dirty="0">
                          <a:solidFill>
                            <a:srgbClr val="141F2B"/>
                          </a:solidFill>
                          <a:latin typeface="Aptos"/>
                        </a:rPr>
                        <a:t>Some events depend on staffing and sign-up numbers. Next step: </a:t>
                      </a:r>
                      <a:r>
                        <a:rPr lang="en-GB" sz="509" b="0" dirty="0">
                          <a:solidFill>
                            <a:srgbClr val="141F2B"/>
                          </a:solidFill>
                          <a:latin typeface="Aptos"/>
                        </a:rPr>
                        <a:t>once again, </a:t>
                      </a:r>
                      <a:r>
                        <a:rPr sz="509" b="0" dirty="0">
                          <a:solidFill>
                            <a:srgbClr val="141F2B"/>
                          </a:solidFill>
                          <a:latin typeface="Aptos"/>
                        </a:rPr>
                        <a:t>publish an annual competition calendar and share responsibility so teams can attend more consistently.</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22122142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D434C-40D3-B593-20E1-7F77321E8D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E026D05E-2A4F-B56B-D369-7D73D5C3E07D}"/>
              </a:ext>
            </a:extLst>
          </p:cNvPr>
          <p:cNvPicPr>
            <a:picLocks noChangeAspect="1"/>
          </p:cNvPicPr>
          <p:nvPr/>
        </p:nvPicPr>
        <p:blipFill>
          <a:blip r:embed="rId2"/>
          <a:stretch>
            <a:fillRect/>
          </a:stretch>
        </p:blipFill>
        <p:spPr>
          <a:xfrm>
            <a:off x="-2809" y="0"/>
            <a:ext cx="6166284" cy="4322536"/>
          </a:xfrm>
          <a:prstGeom prst="rect">
            <a:avLst/>
          </a:prstGeom>
        </p:spPr>
      </p:pic>
      <p:sp>
        <p:nvSpPr>
          <p:cNvPr id="4" name="TextBox 3">
            <a:extLst>
              <a:ext uri="{FF2B5EF4-FFF2-40B4-BE49-F238E27FC236}">
                <a16:creationId xmlns:a16="http://schemas.microsoft.com/office/drawing/2014/main" id="{5068A47E-05FA-E59E-E6B8-458180D7CF21}"/>
              </a:ext>
            </a:extLst>
          </p:cNvPr>
          <p:cNvSpPr txBox="1"/>
          <p:nvPr/>
        </p:nvSpPr>
        <p:spPr>
          <a:xfrm>
            <a:off x="241825" y="226711"/>
            <a:ext cx="3559359" cy="276999"/>
          </a:xfrm>
          <a:prstGeom prst="rect">
            <a:avLst/>
          </a:prstGeom>
          <a:noFill/>
        </p:spPr>
        <p:txBody>
          <a:bodyPr wrap="square" rtlCol="0">
            <a:spAutoFit/>
          </a:bodyPr>
          <a:lstStyle/>
          <a:p>
            <a:r>
              <a:rPr lang="en-US" sz="1250" b="1" dirty="0">
                <a:solidFill>
                  <a:srgbClr val="313D49"/>
                </a:solidFill>
                <a:latin typeface="Calibri" panose="020F0502020204030204" pitchFamily="34" charset="0"/>
                <a:cs typeface="Calibri" panose="020F0502020204030204" pitchFamily="34" charset="0"/>
              </a:rPr>
              <a:t>Aims for the next academic year (2025/2026)</a:t>
            </a:r>
          </a:p>
        </p:txBody>
      </p:sp>
      <p:sp>
        <p:nvSpPr>
          <p:cNvPr id="2" name="TextBox 1">
            <a:extLst>
              <a:ext uri="{FF2B5EF4-FFF2-40B4-BE49-F238E27FC236}">
                <a16:creationId xmlns:a16="http://schemas.microsoft.com/office/drawing/2014/main" id="{DF6A6CD2-88E8-9610-81B4-3451EA6069CB}"/>
              </a:ext>
            </a:extLst>
          </p:cNvPr>
          <p:cNvSpPr txBox="1"/>
          <p:nvPr/>
        </p:nvSpPr>
        <p:spPr>
          <a:xfrm>
            <a:off x="241825" y="607518"/>
            <a:ext cx="5684413" cy="1561646"/>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Using your whole school priorities, school development plan and previous PE, school sport and physical activity data, set out your aims for the year ahead. </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Think about specific areas of need such as </a:t>
            </a:r>
            <a:r>
              <a:rPr lang="en-US" sz="850" b="1" dirty="0">
                <a:latin typeface="Calibri" panose="020F0502020204030204" pitchFamily="34" charset="0"/>
                <a:cs typeface="Calibri" panose="020F0502020204030204" pitchFamily="34" charset="0"/>
              </a:rPr>
              <a:t>inactive girls, SEND and disadvantaged pupils</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Remember to also input your swimming data and reflections in the table located at the bottom of this page.</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a:t>
            </a: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a:t>
            </a:r>
            <a:r>
              <a:rPr lang="en-US" sz="700" i="1" dirty="0" err="1">
                <a:latin typeface="Calibri" panose="020F0502020204030204" pitchFamily="34" charset="0"/>
                <a:cs typeface="Calibri" panose="020F0502020204030204" pitchFamily="34" charset="0"/>
              </a:rPr>
              <a:t>prioritising</a:t>
            </a:r>
            <a:r>
              <a:rPr lang="en-US" sz="700" i="1" dirty="0">
                <a:latin typeface="Calibri" panose="020F0502020204030204" pitchFamily="34" charset="0"/>
                <a:cs typeface="Calibri" panose="020F0502020204030204" pitchFamily="34" charset="0"/>
              </a:rPr>
              <a:t>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graphicFrame>
        <p:nvGraphicFramePr>
          <p:cNvPr id="5" name="Table 4">
            <a:extLst>
              <a:ext uri="{FF2B5EF4-FFF2-40B4-BE49-F238E27FC236}">
                <a16:creationId xmlns:a16="http://schemas.microsoft.com/office/drawing/2014/main" id="{5A182FA8-E1AB-D63D-6ECD-2D907EE595F6}"/>
              </a:ext>
            </a:extLst>
          </p:cNvPr>
          <p:cNvGraphicFramePr>
            <a:graphicFrameLocks noGrp="1"/>
          </p:cNvGraphicFramePr>
          <p:nvPr>
            <p:extLst>
              <p:ext uri="{D42A27DB-BD31-4B8C-83A1-F6EECF244321}">
                <p14:modId xmlns:p14="http://schemas.microsoft.com/office/powerpoint/2010/main" val="602107153"/>
              </p:ext>
            </p:extLst>
          </p:nvPr>
        </p:nvGraphicFramePr>
        <p:xfrm>
          <a:off x="315269" y="2272972"/>
          <a:ext cx="5530128" cy="133876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l">
                        <a:spcBef>
                          <a:spcPts val="0"/>
                        </a:spcBef>
                        <a:spcAft>
                          <a:spcPts val="0"/>
                        </a:spcAft>
                      </a:pPr>
                      <a:r>
                        <a:rPr sz="540" b="1">
                          <a:solidFill>
                            <a:srgbClr val="141F2B"/>
                          </a:solidFill>
                          <a:latin typeface="Aptos"/>
                        </a:rPr>
                        <a:t>Swimming and Water Safety</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6EEF7"/>
                    </a:solidFill>
                  </a:tcPr>
                </a:tc>
                <a:tc>
                  <a:txBody>
                    <a:bodyPr/>
                    <a:lstStyle/>
                    <a:p>
                      <a:pPr algn="l">
                        <a:spcBef>
                          <a:spcPts val="0"/>
                        </a:spcBef>
                        <a:spcAft>
                          <a:spcPts val="0"/>
                        </a:spcAft>
                      </a:pPr>
                      <a:r>
                        <a:rPr sz="540" b="1">
                          <a:solidFill>
                            <a:srgbClr val="141F2B"/>
                          </a:solidFill>
                          <a:latin typeface="Aptos"/>
                        </a:rPr>
                        <a:t>What went well? Supporting evidence? </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6EEF7"/>
                    </a:solidFill>
                  </a:tcPr>
                </a:tc>
                <a:tc>
                  <a:txBody>
                    <a:bodyPr/>
                    <a:lstStyle/>
                    <a:p>
                      <a:pPr algn="l">
                        <a:spcBef>
                          <a:spcPts val="0"/>
                        </a:spcBef>
                        <a:spcAft>
                          <a:spcPts val="0"/>
                        </a:spcAft>
                      </a:pPr>
                      <a:r>
                        <a:rPr sz="540" b="1">
                          <a:solidFill>
                            <a:srgbClr val="141F2B"/>
                          </a:solidFill>
                          <a:latin typeface="Aptos"/>
                        </a:rPr>
                        <a:t>What didn't go well? Supporting evidence? </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6EEF7"/>
                    </a:solidFill>
                  </a:tcPr>
                </a:tc>
                <a:extLst>
                  <a:ext uri="{0D108BD9-81ED-4DB2-BD59-A6C34878D82A}">
                    <a16:rowId xmlns:a16="http://schemas.microsoft.com/office/drawing/2014/main" val="938675785"/>
                  </a:ext>
                </a:extLst>
              </a:tr>
              <a:tr h="370840">
                <a:tc>
                  <a:txBody>
                    <a:bodyPr/>
                    <a:lstStyle/>
                    <a:p>
                      <a:pPr algn="l">
                        <a:spcBef>
                          <a:spcPts val="0"/>
                        </a:spcBef>
                        <a:spcAft>
                          <a:spcPts val="0"/>
                        </a:spcAft>
                      </a:pPr>
                      <a:r>
                        <a:rPr sz="540" b="0">
                          <a:solidFill>
                            <a:srgbClr val="141F2B"/>
                          </a:solidFill>
                          <a:latin typeface="Aptos"/>
                        </a:rPr>
                        <a:t>1. Swim competently, confidently and proficiently over a distance of at least 25 metres</a:t>
                      </a:r>
                    </a:p>
                    <a:p>
                      <a:pPr>
                        <a:spcBef>
                          <a:spcPts val="0"/>
                        </a:spcBef>
                        <a:spcAft>
                          <a:spcPts val="0"/>
                        </a:spcAft>
                      </a:pPr>
                      <a:endParaRPr sz="540" b="0">
                        <a:solidFill>
                          <a:srgbClr val="141F2B"/>
                        </a:solidFill>
                        <a:latin typeface="Aptos"/>
                      </a:endParaRP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spcBef>
                          <a:spcPts val="0"/>
                        </a:spcBef>
                        <a:spcAft>
                          <a:spcPts val="0"/>
                        </a:spcAft>
                      </a:pPr>
                      <a:r>
                        <a:rPr sz="525" b="0">
                          <a:solidFill>
                            <a:srgbClr val="141F2B"/>
                          </a:solidFill>
                          <a:latin typeface="Aptos"/>
                        </a:rPr>
                        <a:t>2025/26 outcome: 100% of current Year 6 swim 25m competently, confidently and proficiently. Evidence from the DfE return and swimming records.</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spcBef>
                          <a:spcPts val="0"/>
                        </a:spcBef>
                        <a:spcAft>
                          <a:spcPts val="0"/>
                        </a:spcAft>
                      </a:pPr>
                      <a:r>
                        <a:rPr sz="525" b="0">
                          <a:solidFill>
                            <a:srgbClr val="141F2B"/>
                          </a:solidFill>
                          <a:latin typeface="Aptos"/>
                        </a:rPr>
                        <a:t>No top-up premium required this year. Continue early identification for future cohorts to avoid gaps emerging late in Year 6.</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algn="l">
                        <a:spcBef>
                          <a:spcPts val="0"/>
                        </a:spcBef>
                        <a:spcAft>
                          <a:spcPts val="0"/>
                        </a:spcAft>
                      </a:pPr>
                      <a:r>
                        <a:rPr sz="540" b="0">
                          <a:solidFill>
                            <a:srgbClr val="141F2B"/>
                          </a:solidFill>
                          <a:latin typeface="Aptos"/>
                        </a:rPr>
                        <a:t>2. Use a range of strokes effectively (for example, front crawl, backstroke and breaststroke)</a:t>
                      </a:r>
                    </a:p>
                    <a:p>
                      <a:pPr>
                        <a:spcBef>
                          <a:spcPts val="0"/>
                        </a:spcBef>
                        <a:spcAft>
                          <a:spcPts val="0"/>
                        </a:spcAft>
                      </a:pPr>
                      <a:endParaRPr sz="540" b="0">
                        <a:solidFill>
                          <a:srgbClr val="141F2B"/>
                        </a:solidFill>
                        <a:latin typeface="Aptos"/>
                      </a:endParaRP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spcBef>
                          <a:spcPts val="0"/>
                        </a:spcBef>
                        <a:spcAft>
                          <a:spcPts val="0"/>
                        </a:spcAft>
                      </a:pPr>
                      <a:r>
                        <a:rPr sz="525" b="0">
                          <a:solidFill>
                            <a:srgbClr val="141F2B"/>
                          </a:solidFill>
                          <a:latin typeface="Aptos"/>
                        </a:rPr>
                        <a:t>2025/26 outcome: 100% use a range of strokes effectively. Continue to support pupils with confidence, technique and stamina.</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spcBef>
                          <a:spcPts val="0"/>
                        </a:spcBef>
                        <a:spcAft>
                          <a:spcPts val="0"/>
                        </a:spcAft>
                      </a:pPr>
                      <a:r>
                        <a:rPr sz="525" b="0">
                          <a:solidFill>
                            <a:srgbClr val="141F2B"/>
                          </a:solidFill>
                          <a:latin typeface="Aptos"/>
                        </a:rPr>
                        <a:t>Maintain clear swimming-provider evidence and communicate outcomes to the PE lead promptly.</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algn="l">
                        <a:spcBef>
                          <a:spcPts val="0"/>
                        </a:spcBef>
                        <a:spcAft>
                          <a:spcPts val="0"/>
                        </a:spcAft>
                      </a:pPr>
                      <a:r>
                        <a:rPr sz="540" b="0">
                          <a:solidFill>
                            <a:srgbClr val="141F2B"/>
                          </a:solidFill>
                          <a:latin typeface="Aptos"/>
                        </a:rPr>
                        <a:t>3. Perform safe self-rescue in different water-based situations</a:t>
                      </a:r>
                    </a:p>
                    <a:p>
                      <a:pPr>
                        <a:spcBef>
                          <a:spcPts val="0"/>
                        </a:spcBef>
                        <a:spcAft>
                          <a:spcPts val="0"/>
                        </a:spcAft>
                      </a:pPr>
                      <a:endParaRPr sz="540" b="0">
                        <a:solidFill>
                          <a:srgbClr val="141F2B"/>
                        </a:solidFill>
                        <a:latin typeface="Aptos"/>
                      </a:endParaRPr>
                    </a:p>
                    <a:p>
                      <a:pPr>
                        <a:spcBef>
                          <a:spcPts val="0"/>
                        </a:spcBef>
                        <a:spcAft>
                          <a:spcPts val="0"/>
                        </a:spcAft>
                      </a:pPr>
                      <a:endParaRPr sz="540" b="0">
                        <a:solidFill>
                          <a:srgbClr val="141F2B"/>
                        </a:solidFill>
                        <a:latin typeface="Aptos"/>
                      </a:endParaRP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spcBef>
                          <a:spcPts val="0"/>
                        </a:spcBef>
                        <a:spcAft>
                          <a:spcPts val="0"/>
                        </a:spcAft>
                      </a:pPr>
                      <a:r>
                        <a:rPr sz="525" b="0">
                          <a:solidFill>
                            <a:srgbClr val="141F2B"/>
                          </a:solidFill>
                          <a:latin typeface="Aptos"/>
                        </a:rPr>
                        <a:t>2025/26 outcome: 100% perform safe self-rescue. Water safety remains part of curriculum and assembly messages.</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spcBef>
                          <a:spcPts val="0"/>
                        </a:spcBef>
                        <a:spcAft>
                          <a:spcPts val="0"/>
                        </a:spcAft>
                      </a:pPr>
                      <a:r>
                        <a:rPr sz="525" b="0">
                          <a:solidFill>
                            <a:srgbClr val="141F2B"/>
                          </a:solidFill>
                          <a:latin typeface="Aptos"/>
                        </a:rPr>
                        <a:t>Build water-safety vocabulary into wider PSHE/PE so pupils retain safe choices outside school.</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33567919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CBAF56-3D8C-5C56-EC65-F09DDE0E9A3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8FECD63-296E-DB2D-1218-4F9CDBBED92E}"/>
              </a:ext>
            </a:extLst>
          </p:cNvPr>
          <p:cNvPicPr>
            <a:picLocks noChangeAspect="1"/>
          </p:cNvPicPr>
          <p:nvPr/>
        </p:nvPicPr>
        <p:blipFill>
          <a:blip r:embed="rId2"/>
          <a:stretch>
            <a:fillRect/>
          </a:stretch>
        </p:blipFill>
        <p:spPr>
          <a:xfrm>
            <a:off x="-37709" y="0"/>
            <a:ext cx="6201184" cy="4322536"/>
          </a:xfrm>
          <a:prstGeom prst="rect">
            <a:avLst/>
          </a:prstGeom>
        </p:spPr>
      </p:pic>
      <p:sp>
        <p:nvSpPr>
          <p:cNvPr id="4" name="TextBox 3">
            <a:extLst>
              <a:ext uri="{FF2B5EF4-FFF2-40B4-BE49-F238E27FC236}">
                <a16:creationId xmlns:a16="http://schemas.microsoft.com/office/drawing/2014/main" id="{60A9C37A-3E57-4DDF-9242-6A80A0981789}"/>
              </a:ext>
            </a:extLst>
          </p:cNvPr>
          <p:cNvSpPr txBox="1"/>
          <p:nvPr/>
        </p:nvSpPr>
        <p:spPr>
          <a:xfrm>
            <a:off x="241825" y="226711"/>
            <a:ext cx="3559359" cy="276999"/>
          </a:xfrm>
          <a:prstGeom prst="rect">
            <a:avLst/>
          </a:prstGeom>
          <a:noFill/>
        </p:spPr>
        <p:txBody>
          <a:bodyPr wrap="square" lIns="25400" tIns="12700" rIns="25400" bIns="12700" rtlCol="0">
            <a:spAutoFit/>
          </a:bodyPr>
          <a:lstStyle/>
          <a:p>
            <a:pPr>
              <a:spcBef>
                <a:spcPts val="0"/>
              </a:spcBef>
              <a:spcAft>
                <a:spcPts val="0"/>
              </a:spcAft>
            </a:pPr>
            <a:r>
              <a:rPr sz="1200" b="1">
                <a:solidFill>
                  <a:srgbClr val="313D49"/>
                </a:solidFill>
                <a:latin typeface="Aptos"/>
              </a:rPr>
              <a:t>Five PE priorities: 2025/26 evidence and 2026/27 next steps</a:t>
            </a:r>
          </a:p>
        </p:txBody>
      </p:sp>
      <p:graphicFrame>
        <p:nvGraphicFramePr>
          <p:cNvPr id="5" name="Table 4">
            <a:extLst>
              <a:ext uri="{FF2B5EF4-FFF2-40B4-BE49-F238E27FC236}">
                <a16:creationId xmlns:a16="http://schemas.microsoft.com/office/drawing/2014/main" id="{2BEE4F89-4408-F00A-3DA8-BFCBC572C119}"/>
              </a:ext>
            </a:extLst>
          </p:cNvPr>
          <p:cNvGraphicFramePr>
            <a:graphicFrameLocks noGrp="1"/>
          </p:cNvGraphicFramePr>
          <p:nvPr>
            <p:extLst>
              <p:ext uri="{D42A27DB-BD31-4B8C-83A1-F6EECF244321}">
                <p14:modId xmlns:p14="http://schemas.microsoft.com/office/powerpoint/2010/main" val="2442412916"/>
              </p:ext>
            </p:extLst>
          </p:nvPr>
        </p:nvGraphicFramePr>
        <p:xfrm>
          <a:off x="197588" y="684701"/>
          <a:ext cx="5724635" cy="3362456"/>
        </p:xfrm>
        <a:graphic>
          <a:graphicData uri="http://schemas.openxmlformats.org/drawingml/2006/table">
            <a:tbl>
              <a:tblPr firstRow="1" bandRow="1">
                <a:tableStyleId>{5C22544A-7EE6-4342-B048-85BDC9FD1C3A}</a:tableStyleId>
              </a:tblPr>
              <a:tblGrid>
                <a:gridCol w="1335584">
                  <a:extLst>
                    <a:ext uri="{9D8B030D-6E8A-4147-A177-3AD203B41FA5}">
                      <a16:colId xmlns:a16="http://schemas.microsoft.com/office/drawing/2014/main" val="1397519339"/>
                    </a:ext>
                  </a:extLst>
                </a:gridCol>
                <a:gridCol w="1568297">
                  <a:extLst>
                    <a:ext uri="{9D8B030D-6E8A-4147-A177-3AD203B41FA5}">
                      <a16:colId xmlns:a16="http://schemas.microsoft.com/office/drawing/2014/main" val="279180329"/>
                    </a:ext>
                  </a:extLst>
                </a:gridCol>
                <a:gridCol w="1410377">
                  <a:extLst>
                    <a:ext uri="{9D8B030D-6E8A-4147-A177-3AD203B41FA5}">
                      <a16:colId xmlns:a16="http://schemas.microsoft.com/office/drawing/2014/main" val="1419483341"/>
                    </a:ext>
                  </a:extLst>
                </a:gridCol>
                <a:gridCol w="1410377">
                  <a:extLst>
                    <a:ext uri="{9D8B030D-6E8A-4147-A177-3AD203B41FA5}">
                      <a16:colId xmlns:a16="http://schemas.microsoft.com/office/drawing/2014/main" val="1532179531"/>
                    </a:ext>
                  </a:extLst>
                </a:gridCol>
              </a:tblGrid>
              <a:tr h="256191">
                <a:tc>
                  <a:txBody>
                    <a:bodyPr/>
                    <a:lstStyle/>
                    <a:p>
                      <a:pPr algn="l">
                        <a:spcBef>
                          <a:spcPts val="0"/>
                        </a:spcBef>
                        <a:spcAft>
                          <a:spcPts val="0"/>
                        </a:spcAft>
                      </a:pPr>
                      <a:r>
                        <a:rPr sz="520" b="1">
                          <a:solidFill>
                            <a:srgbClr val="141F2B"/>
                          </a:solidFill>
                          <a:latin typeface="Aptos"/>
                        </a:rPr>
                        <a:t>Aim</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6EEF7"/>
                    </a:solidFill>
                  </a:tcPr>
                </a:tc>
                <a:tc>
                  <a:txBody>
                    <a:bodyPr/>
                    <a:lstStyle/>
                    <a:p>
                      <a:pPr algn="l">
                        <a:spcBef>
                          <a:spcPts val="0"/>
                        </a:spcBef>
                        <a:spcAft>
                          <a:spcPts val="0"/>
                        </a:spcAft>
                      </a:pPr>
                      <a:r>
                        <a:rPr sz="520" b="1">
                          <a:solidFill>
                            <a:srgbClr val="141F2B"/>
                          </a:solidFill>
                          <a:latin typeface="Aptos"/>
                        </a:rPr>
                        <a:t>Why?</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6EEF7"/>
                    </a:solidFill>
                  </a:tcPr>
                </a:tc>
                <a:tc>
                  <a:txBody>
                    <a:bodyPr/>
                    <a:lstStyle/>
                    <a:p>
                      <a:pPr algn="l">
                        <a:spcBef>
                          <a:spcPts val="0"/>
                        </a:spcBef>
                        <a:spcAft>
                          <a:spcPts val="0"/>
                        </a:spcAft>
                      </a:pPr>
                      <a:r>
                        <a:rPr sz="520" b="1">
                          <a:solidFill>
                            <a:srgbClr val="141F2B"/>
                          </a:solidFill>
                          <a:latin typeface="Aptos"/>
                        </a:rPr>
                        <a:t>Key Area</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6EEF7"/>
                    </a:solidFill>
                  </a:tcPr>
                </a:tc>
                <a:tc>
                  <a:txBody>
                    <a:bodyPr/>
                    <a:lstStyle/>
                    <a:p>
                      <a:pPr algn="l">
                        <a:spcBef>
                          <a:spcPts val="0"/>
                        </a:spcBef>
                        <a:spcAft>
                          <a:spcPts val="0"/>
                        </a:spcAft>
                      </a:pPr>
                      <a:r>
                        <a:rPr sz="520" b="1">
                          <a:solidFill>
                            <a:srgbClr val="141F2B"/>
                          </a:solidFill>
                          <a:latin typeface="Aptos"/>
                        </a:rPr>
                        <a:t>Supporting evidence</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6EEF7"/>
                    </a:solidFill>
                  </a:tcPr>
                </a:tc>
                <a:extLst>
                  <a:ext uri="{0D108BD9-81ED-4DB2-BD59-A6C34878D82A}">
                    <a16:rowId xmlns:a16="http://schemas.microsoft.com/office/drawing/2014/main" val="938675785"/>
                  </a:ext>
                </a:extLst>
              </a:tr>
              <a:tr h="621253">
                <a:tc>
                  <a:txBody>
                    <a:bodyPr/>
                    <a:lstStyle/>
                    <a:p>
                      <a:pPr>
                        <a:spcBef>
                          <a:spcPts val="0"/>
                        </a:spcBef>
                        <a:spcAft>
                          <a:spcPts val="0"/>
                        </a:spcAft>
                      </a:pPr>
                      <a:r>
                        <a:rPr sz="515" b="1">
                          <a:solidFill>
                            <a:srgbClr val="313D49"/>
                          </a:solidFill>
                          <a:latin typeface="Aptos"/>
                        </a:rPr>
                        <a:t>Develop staff expertise through specialist coaching</a:t>
                      </a:r>
                    </a:p>
                  </a:txBody>
                  <a:tcPr marL="25400" marR="25400" marT="12700" marB="1270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spcBef>
                          <a:spcPts val="0"/>
                        </a:spcBef>
                        <a:spcAft>
                          <a:spcPts val="0"/>
                        </a:spcAft>
                      </a:pPr>
                      <a:r>
                        <a:rPr sz="515" b="0">
                          <a:solidFill>
                            <a:srgbClr val="313D49"/>
                          </a:solidFill>
                          <a:latin typeface="Aptos"/>
                        </a:rPr>
                        <a:t>Sustain teacher confidence and curriculum quality beyond the sessions delivered by specialists.</a:t>
                      </a:r>
                    </a:p>
                  </a:txBody>
                  <a:tcPr marL="25400" marR="25400" marT="12700" marB="1270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spcBef>
                          <a:spcPts val="0"/>
                        </a:spcBef>
                        <a:spcAft>
                          <a:spcPts val="0"/>
                        </a:spcAft>
                      </a:pPr>
                      <a:r>
                        <a:rPr sz="515">
                          <a:solidFill>
                            <a:srgbClr val="364350"/>
                          </a:solidFill>
                          <a:latin typeface="Aptos"/>
                        </a:rPr>
                        <a:t>1. Increasing confidence, knowledge and skills of all staff in teaching PE and sporting activities, prioritising CPD and training where needed.</a:t>
                      </a:r>
                    </a:p>
                  </a:txBody>
                  <a:tcPr marL="25400" marR="25400" marT="12700" marB="1270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spcBef>
                          <a:spcPts val="0"/>
                        </a:spcBef>
                        <a:spcAft>
                          <a:spcPts val="0"/>
                        </a:spcAft>
                      </a:pPr>
                      <a:r>
                        <a:rPr sz="505" b="0">
                          <a:solidFill>
                            <a:srgbClr val="313D49"/>
                          </a:solidFill>
                          <a:latin typeface="Aptos"/>
                        </a:rPr>
                        <a:t>£10,500 reported CPD; teachers worked alongside specialists, including football coaching; staff confidence evaluated.</a:t>
                      </a:r>
                    </a:p>
                  </a:txBody>
                  <a:tcPr marL="25400" marR="25400" marT="12700" marB="1270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621253">
                <a:tc>
                  <a:txBody>
                    <a:bodyPr/>
                    <a:lstStyle/>
                    <a:p>
                      <a:pPr>
                        <a:spcBef>
                          <a:spcPts val="0"/>
                        </a:spcBef>
                        <a:spcAft>
                          <a:spcPts val="0"/>
                        </a:spcAft>
                      </a:pPr>
                      <a:r>
                        <a:rPr sz="515" b="1">
                          <a:solidFill>
                            <a:srgbClr val="313D49"/>
                          </a:solidFill>
                          <a:latin typeface="Aptos"/>
                        </a:rPr>
                        <a:t>Increase regular activity in PE and beyond</a:t>
                      </a:r>
                    </a:p>
                  </a:txBody>
                  <a:tcPr marL="25400" marR="25400" marT="12700" marB="1270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spcBef>
                          <a:spcPts val="0"/>
                        </a:spcBef>
                        <a:spcAft>
                          <a:spcPts val="0"/>
                        </a:spcAft>
                      </a:pPr>
                      <a:r>
                        <a:rPr sz="515" b="0">
                          <a:solidFill>
                            <a:srgbClr val="313D49"/>
                          </a:solidFill>
                          <a:latin typeface="Aptos"/>
                        </a:rPr>
                        <a:t>Make movement accessible to less-active pupils and trial ways to be active during classroom learning.</a:t>
                      </a:r>
                    </a:p>
                  </a:txBody>
                  <a:tcPr marL="25400" marR="25400" marT="12700" marB="1270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spcBef>
                          <a:spcPts val="0"/>
                        </a:spcBef>
                        <a:spcAft>
                          <a:spcPts val="0"/>
                        </a:spcAft>
                      </a:pPr>
                      <a:r>
                        <a:rPr sz="515">
                          <a:solidFill>
                            <a:srgbClr val="364350"/>
                          </a:solidFill>
                          <a:latin typeface="Aptos"/>
                        </a:rPr>
                        <a:t>2. Increasing engagement of all pupils in regular physical activity and sporting activities.</a:t>
                      </a:r>
                    </a:p>
                  </a:txBody>
                  <a:tcPr marL="25400" marR="25400" marT="12700" marB="1270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spcBef>
                          <a:spcPts val="0"/>
                        </a:spcBef>
                        <a:spcAft>
                          <a:spcPts val="0"/>
                        </a:spcAft>
                      </a:pPr>
                      <a:r>
                        <a:rPr sz="505" b="0">
                          <a:solidFill>
                            <a:srgbClr val="313D49"/>
                          </a:solidFill>
                          <a:latin typeface="Aptos"/>
                        </a:rPr>
                        <a:t>Adapted equipment; SEND and girls’ opportunities; Year 3 Teach Active trial; club registers and pupil voice.</a:t>
                      </a:r>
                    </a:p>
                  </a:txBody>
                  <a:tcPr marL="25400" marR="25400" marT="12700" marB="1270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20514327"/>
                  </a:ext>
                </a:extLst>
              </a:tr>
              <a:tr h="621253">
                <a:tc>
                  <a:txBody>
                    <a:bodyPr/>
                    <a:lstStyle/>
                    <a:p>
                      <a:pPr>
                        <a:spcBef>
                          <a:spcPts val="0"/>
                        </a:spcBef>
                        <a:spcAft>
                          <a:spcPts val="0"/>
                        </a:spcAft>
                      </a:pPr>
                      <a:r>
                        <a:rPr sz="515" b="1">
                          <a:solidFill>
                            <a:srgbClr val="313D49"/>
                          </a:solidFill>
                          <a:latin typeface="Aptos"/>
                        </a:rPr>
                        <a:t>Make sport visible and celebrated across school</a:t>
                      </a:r>
                    </a:p>
                  </a:txBody>
                  <a:tcPr marL="25400" marR="25400" marT="12700" marB="1270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spcBef>
                          <a:spcPts val="0"/>
                        </a:spcBef>
                        <a:spcAft>
                          <a:spcPts val="0"/>
                        </a:spcAft>
                      </a:pPr>
                      <a:r>
                        <a:rPr sz="515" b="0">
                          <a:solidFill>
                            <a:srgbClr val="313D49"/>
                          </a:solidFill>
                          <a:latin typeface="Aptos"/>
                        </a:rPr>
                        <a:t>Recognise participation and achievement and strengthen communication with families.</a:t>
                      </a:r>
                    </a:p>
                  </a:txBody>
                  <a:tcPr marL="25400" marR="25400" marT="12700" marB="1270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spcBef>
                          <a:spcPts val="0"/>
                        </a:spcBef>
                        <a:spcAft>
                          <a:spcPts val="0"/>
                        </a:spcAft>
                      </a:pPr>
                      <a:r>
                        <a:rPr sz="515">
                          <a:solidFill>
                            <a:srgbClr val="364350"/>
                          </a:solidFill>
                          <a:latin typeface="Aptos"/>
                        </a:rPr>
                        <a:t>3. Raising the profile of PE and sport across the school, to support whole-school improvement.</a:t>
                      </a:r>
                    </a:p>
                  </a:txBody>
                  <a:tcPr marL="25400" marR="25400" marT="12700" marB="1270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spcBef>
                          <a:spcPts val="0"/>
                        </a:spcBef>
                        <a:spcAft>
                          <a:spcPts val="0"/>
                        </a:spcAft>
                      </a:pPr>
                      <a:r>
                        <a:rPr sz="505" b="0">
                          <a:solidFill>
                            <a:srgbClr val="313D49"/>
                          </a:solidFill>
                          <a:latin typeface="Aptos"/>
                        </a:rPr>
                        <a:t>Gold School Games 2025/26; Instagram, sports board, entrance celebration wall, photos and school communications.</a:t>
                      </a:r>
                    </a:p>
                  </a:txBody>
                  <a:tcPr marL="25400" marR="25400" marT="12700" marB="1270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r h="621253">
                <a:tc>
                  <a:txBody>
                    <a:bodyPr/>
                    <a:lstStyle/>
                    <a:p>
                      <a:pPr>
                        <a:spcBef>
                          <a:spcPts val="0"/>
                        </a:spcBef>
                        <a:spcAft>
                          <a:spcPts val="0"/>
                        </a:spcAft>
                      </a:pPr>
                      <a:r>
                        <a:rPr sz="515" b="1">
                          <a:solidFill>
                            <a:srgbClr val="313D49"/>
                          </a:solidFill>
                          <a:latin typeface="Aptos"/>
                        </a:rPr>
                        <a:t>Broaden enrichment and equal access</a:t>
                      </a:r>
                    </a:p>
                  </a:txBody>
                  <a:tcPr marL="25400" marR="25400" marT="12700" marB="1270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spcBef>
                          <a:spcPts val="0"/>
                        </a:spcBef>
                        <a:spcAft>
                          <a:spcPts val="0"/>
                        </a:spcAft>
                      </a:pPr>
                      <a:r>
                        <a:rPr sz="515" b="0">
                          <a:solidFill>
                            <a:srgbClr val="313D49"/>
                          </a:solidFill>
                          <a:latin typeface="Aptos"/>
                        </a:rPr>
                        <a:t>Give all pupils, including girls and SEND pupils, a wider choice of activities.</a:t>
                      </a:r>
                    </a:p>
                  </a:txBody>
                  <a:tcPr marL="25400" marR="25400" marT="12700" marB="1270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spcBef>
                          <a:spcPts val="0"/>
                        </a:spcBef>
                        <a:spcAft>
                          <a:spcPts val="0"/>
                        </a:spcAft>
                      </a:pPr>
                      <a:r>
                        <a:rPr sz="515">
                          <a:solidFill>
                            <a:srgbClr val="364350"/>
                          </a:solidFill>
                          <a:latin typeface="Aptos"/>
                        </a:rPr>
                        <a:t>4. Offering a broader and more equal experience of sports and physical activities, ensuring equal access for boys and girls.</a:t>
                      </a:r>
                    </a:p>
                  </a:txBody>
                  <a:tcPr marL="25400" marR="25400" marT="12700" marB="1270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spcBef>
                          <a:spcPts val="0"/>
                        </a:spcBef>
                        <a:spcAft>
                          <a:spcPts val="0"/>
                        </a:spcAft>
                      </a:pPr>
                      <a:r>
                        <a:rPr sz="505" b="0">
                          <a:solidFill>
                            <a:srgbClr val="313D49"/>
                          </a:solidFill>
                          <a:latin typeface="Aptos"/>
                        </a:rPr>
                        <a:t>Rugby, cricket, dance/cheerleading, multi-sports and Build a Baller football; inclusive opportunities.</a:t>
                      </a:r>
                    </a:p>
                  </a:txBody>
                  <a:tcPr marL="25400" marR="25400" marT="12700" marB="1270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03050298"/>
                  </a:ext>
                </a:extLst>
              </a:tr>
              <a:tr h="621253">
                <a:tc>
                  <a:txBody>
                    <a:bodyPr/>
                    <a:lstStyle/>
                    <a:p>
                      <a:pPr>
                        <a:spcBef>
                          <a:spcPts val="0"/>
                        </a:spcBef>
                        <a:spcAft>
                          <a:spcPts val="0"/>
                        </a:spcAft>
                      </a:pPr>
                      <a:r>
                        <a:rPr sz="515" b="1">
                          <a:solidFill>
                            <a:srgbClr val="313D49"/>
                          </a:solidFill>
                          <a:latin typeface="Aptos"/>
                        </a:rPr>
                        <a:t>Increase inclusive competitive opportunities</a:t>
                      </a:r>
                    </a:p>
                  </a:txBody>
                  <a:tcPr marL="25400" marR="25400" marT="12700" marB="1270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spcBef>
                          <a:spcPts val="0"/>
                        </a:spcBef>
                        <a:spcAft>
                          <a:spcPts val="0"/>
                        </a:spcAft>
                      </a:pPr>
                      <a:r>
                        <a:rPr sz="515" b="0">
                          <a:solidFill>
                            <a:srgbClr val="313D49"/>
                          </a:solidFill>
                          <a:latin typeface="Aptos"/>
                        </a:rPr>
                        <a:t>Support more pupils to represent school through appropriate fixtures and events.</a:t>
                      </a:r>
                    </a:p>
                  </a:txBody>
                  <a:tcPr marL="25400" marR="25400" marT="12700" marB="1270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spcBef>
                          <a:spcPts val="0"/>
                        </a:spcBef>
                        <a:spcAft>
                          <a:spcPts val="0"/>
                        </a:spcAft>
                      </a:pPr>
                      <a:r>
                        <a:rPr sz="515">
                          <a:solidFill>
                            <a:srgbClr val="364350"/>
                          </a:solidFill>
                          <a:latin typeface="Aptos"/>
                        </a:rPr>
                        <a:t>5. Increasing participation in competitive sport.</a:t>
                      </a:r>
                    </a:p>
                  </a:txBody>
                  <a:tcPr marL="25400" marR="25400" marT="12700" marB="1270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spcBef>
                          <a:spcPts val="0"/>
                        </a:spcBef>
                        <a:spcAft>
                          <a:spcPts val="0"/>
                        </a:spcAft>
                      </a:pPr>
                      <a:r>
                        <a:rPr sz="505" b="0">
                          <a:solidFill>
                            <a:srgbClr val="313D49"/>
                          </a:solidFill>
                          <a:latin typeface="Aptos"/>
                        </a:rPr>
                        <a:t>School Games Gold; local fixtures, girls’ opportunities, Panathlon and other inclusive competitions.</a:t>
                      </a:r>
                    </a:p>
                  </a:txBody>
                  <a:tcPr marL="25400" marR="25400" marT="12700" marB="1270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97788787"/>
                  </a:ext>
                </a:extLst>
              </a:tr>
            </a:tbl>
          </a:graphicData>
        </a:graphic>
      </p:graphicFrame>
    </p:spTree>
    <p:extLst>
      <p:ext uri="{BB962C8B-B14F-4D97-AF65-F5344CB8AC3E}">
        <p14:creationId xmlns:p14="http://schemas.microsoft.com/office/powerpoint/2010/main" val="7605994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676EB2-453F-EBD4-CAEA-C1385F926FE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16F9FF0-9213-3BFF-5463-418DC945D99B}"/>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4783345-C545-CED1-568E-A1725BB54AFE}"/>
              </a:ext>
            </a:extLst>
          </p:cNvPr>
          <p:cNvSpPr txBox="1"/>
          <p:nvPr/>
        </p:nvSpPr>
        <p:spPr>
          <a:xfrm>
            <a:off x="241825" y="226711"/>
            <a:ext cx="3559359" cy="276999"/>
          </a:xfrm>
          <a:prstGeom prst="rect">
            <a:avLst/>
          </a:prstGeom>
          <a:noFill/>
        </p:spPr>
        <p:txBody>
          <a:bodyPr wrap="square" lIns="25400" tIns="12700" rIns="25400" bIns="12700" rtlCol="0">
            <a:spAutoFit/>
          </a:bodyPr>
          <a:lstStyle/>
          <a:p>
            <a:pPr>
              <a:spcBef>
                <a:spcPts val="0"/>
              </a:spcBef>
              <a:spcAft>
                <a:spcPts val="0"/>
              </a:spcAft>
            </a:pPr>
            <a:r>
              <a:rPr sz="1230" b="1">
                <a:solidFill>
                  <a:srgbClr val="313D49"/>
                </a:solidFill>
                <a:latin typeface="Aptos"/>
              </a:rPr>
              <a:t>Aims: 2025/26 delivery and 2026/27 next steps</a:t>
            </a:r>
          </a:p>
        </p:txBody>
      </p:sp>
      <p:sp>
        <p:nvSpPr>
          <p:cNvPr id="5" name="TextBox 4"/>
          <p:cNvSpPr txBox="1"/>
          <p:nvPr/>
        </p:nvSpPr>
        <p:spPr>
          <a:xfrm>
            <a:off x="365760" y="713232"/>
            <a:ext cx="932688" cy="173736"/>
          </a:xfrm>
          <a:prstGeom prst="rect">
            <a:avLst/>
          </a:prstGeom>
          <a:noFill/>
        </p:spPr>
        <p:txBody>
          <a:bodyPr wrap="square" lIns="25400" tIns="12700" rIns="25400" bIns="12700">
            <a:spAutoFit/>
          </a:bodyPr>
          <a:lstStyle/>
          <a:p>
            <a:pPr>
              <a:spcBef>
                <a:spcPts val="0"/>
              </a:spcBef>
              <a:spcAft>
                <a:spcPts val="0"/>
              </a:spcAft>
            </a:pPr>
            <a:r>
              <a:rPr sz="730" b="1">
                <a:solidFill>
                  <a:srgbClr val="9D5A15"/>
                </a:solidFill>
                <a:latin typeface="Aptos"/>
              </a:rPr>
              <a:t>KEY PRIORITY</a:t>
            </a:r>
          </a:p>
        </p:txBody>
      </p:sp>
      <p:sp>
        <p:nvSpPr>
          <p:cNvPr id="6" name="TextBox 5"/>
          <p:cNvSpPr txBox="1"/>
          <p:nvPr/>
        </p:nvSpPr>
        <p:spPr>
          <a:xfrm>
            <a:off x="1307592" y="713232"/>
            <a:ext cx="2286000" cy="173736"/>
          </a:xfrm>
          <a:prstGeom prst="rect">
            <a:avLst/>
          </a:prstGeom>
          <a:noFill/>
        </p:spPr>
        <p:txBody>
          <a:bodyPr wrap="square" lIns="25400" tIns="12700" rIns="25400" bIns="12700">
            <a:spAutoFit/>
          </a:bodyPr>
          <a:lstStyle/>
          <a:p>
            <a:pPr>
              <a:spcBef>
                <a:spcPts val="0"/>
              </a:spcBef>
              <a:spcAft>
                <a:spcPts val="0"/>
              </a:spcAft>
            </a:pPr>
            <a:r>
              <a:rPr sz="730" b="1">
                <a:solidFill>
                  <a:srgbClr val="9D5A15"/>
                </a:solidFill>
                <a:latin typeface="Aptos"/>
              </a:rPr>
              <a:t>2025/26 ACTIVITY &amp; EVIDENCE</a:t>
            </a:r>
          </a:p>
        </p:txBody>
      </p:sp>
      <p:sp>
        <p:nvSpPr>
          <p:cNvPr id="7" name="TextBox 6"/>
          <p:cNvSpPr txBox="1"/>
          <p:nvPr/>
        </p:nvSpPr>
        <p:spPr>
          <a:xfrm>
            <a:off x="3730752" y="713232"/>
            <a:ext cx="1975104" cy="173736"/>
          </a:xfrm>
          <a:prstGeom prst="rect">
            <a:avLst/>
          </a:prstGeom>
          <a:noFill/>
        </p:spPr>
        <p:txBody>
          <a:bodyPr wrap="square" lIns="25400" tIns="12700" rIns="25400" bIns="12700">
            <a:spAutoFit/>
          </a:bodyPr>
          <a:lstStyle/>
          <a:p>
            <a:pPr>
              <a:spcBef>
                <a:spcPts val="0"/>
              </a:spcBef>
              <a:spcAft>
                <a:spcPts val="0"/>
              </a:spcAft>
            </a:pPr>
            <a:r>
              <a:rPr sz="730" b="1">
                <a:solidFill>
                  <a:srgbClr val="9D5A15"/>
                </a:solidFill>
                <a:latin typeface="Aptos"/>
              </a:rPr>
              <a:t>2026/27 AIM &amp; MONITORING</a:t>
            </a:r>
          </a:p>
        </p:txBody>
      </p:sp>
      <p:sp>
        <p:nvSpPr>
          <p:cNvPr id="8" name="Rounded Rectangle 7"/>
          <p:cNvSpPr/>
          <p:nvPr/>
        </p:nvSpPr>
        <p:spPr>
          <a:xfrm>
            <a:off x="329184" y="987552"/>
            <a:ext cx="5449824" cy="553212"/>
          </a:xfrm>
          <a:prstGeom prst="roundRect">
            <a:avLst/>
          </a:prstGeom>
          <a:solidFill>
            <a:srgbClr val="F9F8F2"/>
          </a:solidFill>
          <a:ln w="4445">
            <a:solidFill>
              <a:srgbClr val="D9DBD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Rectangle 8"/>
          <p:cNvSpPr/>
          <p:nvPr/>
        </p:nvSpPr>
        <p:spPr>
          <a:xfrm>
            <a:off x="329184" y="1051560"/>
            <a:ext cx="41148" cy="425196"/>
          </a:xfrm>
          <a:prstGeom prst="rect">
            <a:avLst/>
          </a:prstGeom>
          <a:solidFill>
            <a:srgbClr val="E3A12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p:cNvSpPr txBox="1"/>
          <p:nvPr/>
        </p:nvSpPr>
        <p:spPr>
          <a:xfrm>
            <a:off x="411480" y="1071676"/>
            <a:ext cx="813816" cy="443484"/>
          </a:xfrm>
          <a:prstGeom prst="rect">
            <a:avLst/>
          </a:prstGeom>
          <a:noFill/>
        </p:spPr>
        <p:txBody>
          <a:bodyPr wrap="square" lIns="25400" tIns="12700" rIns="25400" bIns="12700">
            <a:spAutoFit/>
          </a:bodyPr>
          <a:lstStyle/>
          <a:p>
            <a:pPr>
              <a:spcBef>
                <a:spcPts val="0"/>
              </a:spcBef>
              <a:spcAft>
                <a:spcPts val="0"/>
              </a:spcAft>
            </a:pPr>
            <a:r>
              <a:rPr sz="850" b="1">
                <a:solidFill>
                  <a:srgbClr val="313D49"/>
                </a:solidFill>
                <a:latin typeface="Aptos"/>
              </a:rPr>
              <a:t>1. Staff CPD</a:t>
            </a:r>
          </a:p>
        </p:txBody>
      </p:sp>
      <p:sp>
        <p:nvSpPr>
          <p:cNvPr id="11" name="TextBox 10"/>
          <p:cNvSpPr txBox="1"/>
          <p:nvPr/>
        </p:nvSpPr>
        <p:spPr>
          <a:xfrm>
            <a:off x="1307592" y="1048816"/>
            <a:ext cx="2322576" cy="466344"/>
          </a:xfrm>
          <a:prstGeom prst="rect">
            <a:avLst/>
          </a:prstGeom>
          <a:noFill/>
        </p:spPr>
        <p:txBody>
          <a:bodyPr wrap="square" lIns="25400" tIns="12700" rIns="25400" bIns="12700">
            <a:spAutoFit/>
          </a:bodyPr>
          <a:lstStyle/>
          <a:p>
            <a:pPr>
              <a:spcBef>
                <a:spcPts val="0"/>
              </a:spcBef>
              <a:spcAft>
                <a:spcPts val="0"/>
              </a:spcAft>
            </a:pPr>
            <a:r>
              <a:rPr sz="810" b="0">
                <a:solidFill>
                  <a:srgbClr val="313D49"/>
                </a:solidFill>
                <a:latin typeface="Aptos"/>
              </a:rPr>
              <a:t>£10,500 reported CPD. Teachers worked with specialists; staff confidence evaluated. Build a Baller supported football.</a:t>
            </a:r>
          </a:p>
        </p:txBody>
      </p:sp>
      <p:sp>
        <p:nvSpPr>
          <p:cNvPr id="12" name="TextBox 11"/>
          <p:cNvSpPr txBox="1"/>
          <p:nvPr/>
        </p:nvSpPr>
        <p:spPr>
          <a:xfrm>
            <a:off x="3730752" y="1048816"/>
            <a:ext cx="1965960" cy="466344"/>
          </a:xfrm>
          <a:prstGeom prst="rect">
            <a:avLst/>
          </a:prstGeom>
          <a:noFill/>
        </p:spPr>
        <p:txBody>
          <a:bodyPr wrap="square" lIns="25400" tIns="12700" rIns="25400" bIns="12700">
            <a:spAutoFit/>
          </a:bodyPr>
          <a:lstStyle/>
          <a:p>
            <a:pPr>
              <a:spcBef>
                <a:spcPts val="0"/>
              </a:spcBef>
              <a:spcAft>
                <a:spcPts val="0"/>
              </a:spcAft>
            </a:pPr>
            <a:r>
              <a:rPr sz="810" b="0">
                <a:solidFill>
                  <a:srgbClr val="313D49"/>
                </a:solidFill>
                <a:latin typeface="Aptos"/>
              </a:rPr>
              <a:t>Continue coach-supported training; review confidence, lesson practice and planning each term.</a:t>
            </a:r>
          </a:p>
        </p:txBody>
      </p:sp>
      <p:sp>
        <p:nvSpPr>
          <p:cNvPr id="13" name="Rounded Rectangle 12"/>
          <p:cNvSpPr/>
          <p:nvPr/>
        </p:nvSpPr>
        <p:spPr>
          <a:xfrm>
            <a:off x="329184" y="1584655"/>
            <a:ext cx="5449824" cy="553212"/>
          </a:xfrm>
          <a:prstGeom prst="roundRect">
            <a:avLst/>
          </a:prstGeom>
          <a:solidFill>
            <a:srgbClr val="F1F5F0"/>
          </a:solidFill>
          <a:ln w="4445">
            <a:solidFill>
              <a:srgbClr val="D9DBD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4" name="Rectangle 13"/>
          <p:cNvSpPr/>
          <p:nvPr/>
        </p:nvSpPr>
        <p:spPr>
          <a:xfrm>
            <a:off x="329184" y="1648663"/>
            <a:ext cx="41148" cy="425196"/>
          </a:xfrm>
          <a:prstGeom prst="rect">
            <a:avLst/>
          </a:prstGeom>
          <a:solidFill>
            <a:srgbClr val="E3A12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 name="TextBox 14"/>
          <p:cNvSpPr txBox="1"/>
          <p:nvPr/>
        </p:nvSpPr>
        <p:spPr>
          <a:xfrm>
            <a:off x="411480" y="1668780"/>
            <a:ext cx="813816" cy="443484"/>
          </a:xfrm>
          <a:prstGeom prst="rect">
            <a:avLst/>
          </a:prstGeom>
          <a:noFill/>
        </p:spPr>
        <p:txBody>
          <a:bodyPr wrap="square" lIns="25400" tIns="12700" rIns="25400" bIns="12700">
            <a:spAutoFit/>
          </a:bodyPr>
          <a:lstStyle/>
          <a:p>
            <a:pPr>
              <a:spcBef>
                <a:spcPts val="0"/>
              </a:spcBef>
              <a:spcAft>
                <a:spcPts val="0"/>
              </a:spcAft>
            </a:pPr>
            <a:r>
              <a:rPr sz="850" b="1">
                <a:solidFill>
                  <a:srgbClr val="313D49"/>
                </a:solidFill>
                <a:latin typeface="Aptos"/>
              </a:rPr>
              <a:t>2. Daily activity</a:t>
            </a:r>
          </a:p>
        </p:txBody>
      </p:sp>
      <p:sp>
        <p:nvSpPr>
          <p:cNvPr id="16" name="TextBox 15"/>
          <p:cNvSpPr txBox="1"/>
          <p:nvPr/>
        </p:nvSpPr>
        <p:spPr>
          <a:xfrm>
            <a:off x="1307592" y="1645920"/>
            <a:ext cx="2322576" cy="466344"/>
          </a:xfrm>
          <a:prstGeom prst="rect">
            <a:avLst/>
          </a:prstGeom>
          <a:noFill/>
        </p:spPr>
        <p:txBody>
          <a:bodyPr wrap="square" lIns="25400" tIns="12700" rIns="25400" bIns="12700">
            <a:spAutoFit/>
          </a:bodyPr>
          <a:lstStyle/>
          <a:p>
            <a:pPr>
              <a:spcBef>
                <a:spcPts val="0"/>
              </a:spcBef>
              <a:spcAft>
                <a:spcPts val="0"/>
              </a:spcAft>
            </a:pPr>
            <a:r>
              <a:rPr sz="810" b="0">
                <a:solidFill>
                  <a:srgbClr val="313D49"/>
                </a:solidFill>
                <a:latin typeface="Aptos"/>
              </a:rPr>
              <a:t>Adapted equipment and targeted opportunities. Year 3 trialled Teach Active to add movement to classroom learning.</a:t>
            </a:r>
          </a:p>
        </p:txBody>
      </p:sp>
      <p:sp>
        <p:nvSpPr>
          <p:cNvPr id="17" name="TextBox 16"/>
          <p:cNvSpPr txBox="1"/>
          <p:nvPr/>
        </p:nvSpPr>
        <p:spPr>
          <a:xfrm>
            <a:off x="3730752" y="1645920"/>
            <a:ext cx="1965960" cy="466344"/>
          </a:xfrm>
          <a:prstGeom prst="rect">
            <a:avLst/>
          </a:prstGeom>
          <a:noFill/>
        </p:spPr>
        <p:txBody>
          <a:bodyPr wrap="square" lIns="25400" tIns="12700" rIns="25400" bIns="12700">
            <a:spAutoFit/>
          </a:bodyPr>
          <a:lstStyle/>
          <a:p>
            <a:pPr>
              <a:spcBef>
                <a:spcPts val="0"/>
              </a:spcBef>
              <a:spcAft>
                <a:spcPts val="0"/>
              </a:spcAft>
            </a:pPr>
            <a:r>
              <a:rPr sz="810" b="0">
                <a:solidFill>
                  <a:srgbClr val="313D49"/>
                </a:solidFill>
                <a:latin typeface="Aptos"/>
              </a:rPr>
              <a:t>Review the trial using pupil/staff feedback and activity observations before any wider use.</a:t>
            </a:r>
          </a:p>
        </p:txBody>
      </p:sp>
      <p:sp>
        <p:nvSpPr>
          <p:cNvPr id="18" name="Rounded Rectangle 17"/>
          <p:cNvSpPr/>
          <p:nvPr/>
        </p:nvSpPr>
        <p:spPr>
          <a:xfrm>
            <a:off x="329184" y="2181758"/>
            <a:ext cx="5449824" cy="553212"/>
          </a:xfrm>
          <a:prstGeom prst="roundRect">
            <a:avLst/>
          </a:prstGeom>
          <a:solidFill>
            <a:srgbClr val="F9F8F2"/>
          </a:solidFill>
          <a:ln w="4445">
            <a:solidFill>
              <a:srgbClr val="D9DBD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9" name="Rectangle 18"/>
          <p:cNvSpPr/>
          <p:nvPr/>
        </p:nvSpPr>
        <p:spPr>
          <a:xfrm>
            <a:off x="329184" y="2245766"/>
            <a:ext cx="41148" cy="425196"/>
          </a:xfrm>
          <a:prstGeom prst="rect">
            <a:avLst/>
          </a:prstGeom>
          <a:solidFill>
            <a:srgbClr val="E3A12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0" name="TextBox 19"/>
          <p:cNvSpPr txBox="1"/>
          <p:nvPr/>
        </p:nvSpPr>
        <p:spPr>
          <a:xfrm>
            <a:off x="411480" y="2265883"/>
            <a:ext cx="813816" cy="443484"/>
          </a:xfrm>
          <a:prstGeom prst="rect">
            <a:avLst/>
          </a:prstGeom>
          <a:noFill/>
        </p:spPr>
        <p:txBody>
          <a:bodyPr wrap="square" lIns="25400" tIns="12700" rIns="25400" bIns="12700">
            <a:spAutoFit/>
          </a:bodyPr>
          <a:lstStyle/>
          <a:p>
            <a:pPr>
              <a:spcBef>
                <a:spcPts val="0"/>
              </a:spcBef>
              <a:spcAft>
                <a:spcPts val="0"/>
              </a:spcAft>
            </a:pPr>
            <a:r>
              <a:rPr sz="850" b="1">
                <a:solidFill>
                  <a:srgbClr val="313D49"/>
                </a:solidFill>
                <a:latin typeface="Aptos"/>
              </a:rPr>
              <a:t>3. PE profile</a:t>
            </a:r>
          </a:p>
        </p:txBody>
      </p:sp>
      <p:sp>
        <p:nvSpPr>
          <p:cNvPr id="21" name="TextBox 20"/>
          <p:cNvSpPr txBox="1"/>
          <p:nvPr/>
        </p:nvSpPr>
        <p:spPr>
          <a:xfrm>
            <a:off x="1307592" y="2243023"/>
            <a:ext cx="2322576" cy="466344"/>
          </a:xfrm>
          <a:prstGeom prst="rect">
            <a:avLst/>
          </a:prstGeom>
          <a:noFill/>
        </p:spPr>
        <p:txBody>
          <a:bodyPr wrap="square" lIns="25400" tIns="12700" rIns="25400" bIns="12700">
            <a:spAutoFit/>
          </a:bodyPr>
          <a:lstStyle/>
          <a:p>
            <a:pPr>
              <a:spcBef>
                <a:spcPts val="0"/>
              </a:spcBef>
              <a:spcAft>
                <a:spcPts val="0"/>
              </a:spcAft>
            </a:pPr>
            <a:r>
              <a:rPr sz="810" b="0">
                <a:solidFill>
                  <a:srgbClr val="313D49"/>
                </a:solidFill>
                <a:latin typeface="Aptos"/>
              </a:rPr>
              <a:t>Gold School Games Mark; Instagram, sports board, entrance celebration wall and celebration photographs.</a:t>
            </a:r>
          </a:p>
        </p:txBody>
      </p:sp>
      <p:sp>
        <p:nvSpPr>
          <p:cNvPr id="22" name="TextBox 21"/>
          <p:cNvSpPr txBox="1"/>
          <p:nvPr/>
        </p:nvSpPr>
        <p:spPr>
          <a:xfrm>
            <a:off x="3730752" y="2243023"/>
            <a:ext cx="1965960" cy="466344"/>
          </a:xfrm>
          <a:prstGeom prst="rect">
            <a:avLst/>
          </a:prstGeom>
          <a:noFill/>
        </p:spPr>
        <p:txBody>
          <a:bodyPr wrap="square" lIns="25400" tIns="12700" rIns="25400" bIns="12700">
            <a:spAutoFit/>
          </a:bodyPr>
          <a:lstStyle/>
          <a:p>
            <a:pPr>
              <a:spcBef>
                <a:spcPts val="0"/>
              </a:spcBef>
              <a:spcAft>
                <a:spcPts val="0"/>
              </a:spcAft>
            </a:pPr>
            <a:r>
              <a:rPr sz="810" b="0">
                <a:solidFill>
                  <a:srgbClr val="313D49"/>
                </a:solidFill>
                <a:latin typeface="Aptos"/>
              </a:rPr>
              <a:t>Continue sharing participation and success; monitor reach and gather pupil/family voice.</a:t>
            </a:r>
          </a:p>
        </p:txBody>
      </p:sp>
      <p:sp>
        <p:nvSpPr>
          <p:cNvPr id="23" name="Rounded Rectangle 22"/>
          <p:cNvSpPr/>
          <p:nvPr/>
        </p:nvSpPr>
        <p:spPr>
          <a:xfrm>
            <a:off x="329184" y="2778861"/>
            <a:ext cx="5449824" cy="553212"/>
          </a:xfrm>
          <a:prstGeom prst="roundRect">
            <a:avLst/>
          </a:prstGeom>
          <a:solidFill>
            <a:srgbClr val="F1F5F0"/>
          </a:solidFill>
          <a:ln w="4445">
            <a:solidFill>
              <a:srgbClr val="D9DBD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4" name="Rectangle 23"/>
          <p:cNvSpPr/>
          <p:nvPr/>
        </p:nvSpPr>
        <p:spPr>
          <a:xfrm>
            <a:off x="329184" y="2842869"/>
            <a:ext cx="41148" cy="425196"/>
          </a:xfrm>
          <a:prstGeom prst="rect">
            <a:avLst/>
          </a:prstGeom>
          <a:solidFill>
            <a:srgbClr val="E3A12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5" name="TextBox 24"/>
          <p:cNvSpPr txBox="1"/>
          <p:nvPr/>
        </p:nvSpPr>
        <p:spPr>
          <a:xfrm>
            <a:off x="411480" y="2862986"/>
            <a:ext cx="813816" cy="443484"/>
          </a:xfrm>
          <a:prstGeom prst="rect">
            <a:avLst/>
          </a:prstGeom>
          <a:noFill/>
        </p:spPr>
        <p:txBody>
          <a:bodyPr wrap="square" lIns="25400" tIns="12700" rIns="25400" bIns="12700">
            <a:spAutoFit/>
          </a:bodyPr>
          <a:lstStyle/>
          <a:p>
            <a:pPr>
              <a:spcBef>
                <a:spcPts val="0"/>
              </a:spcBef>
              <a:spcAft>
                <a:spcPts val="0"/>
              </a:spcAft>
            </a:pPr>
            <a:r>
              <a:rPr sz="850" b="1">
                <a:solidFill>
                  <a:srgbClr val="313D49"/>
                </a:solidFill>
                <a:latin typeface="Aptos"/>
              </a:rPr>
              <a:t>4. Broad access</a:t>
            </a:r>
          </a:p>
        </p:txBody>
      </p:sp>
      <p:sp>
        <p:nvSpPr>
          <p:cNvPr id="26" name="TextBox 25"/>
          <p:cNvSpPr txBox="1"/>
          <p:nvPr/>
        </p:nvSpPr>
        <p:spPr>
          <a:xfrm>
            <a:off x="1307592" y="2840126"/>
            <a:ext cx="2322576" cy="466344"/>
          </a:xfrm>
          <a:prstGeom prst="rect">
            <a:avLst/>
          </a:prstGeom>
          <a:noFill/>
        </p:spPr>
        <p:txBody>
          <a:bodyPr wrap="square" lIns="25400" tIns="12700" rIns="25400" bIns="12700">
            <a:spAutoFit/>
          </a:bodyPr>
          <a:lstStyle/>
          <a:p>
            <a:pPr>
              <a:spcBef>
                <a:spcPts val="0"/>
              </a:spcBef>
              <a:spcAft>
                <a:spcPts val="0"/>
              </a:spcAft>
            </a:pPr>
            <a:r>
              <a:rPr sz="810" b="0">
                <a:solidFill>
                  <a:srgbClr val="313D49"/>
                </a:solidFill>
                <a:latin typeface="Aptos"/>
              </a:rPr>
              <a:t>New enrichment: rugby, cricket, dance/cheerleading, multi-sports and football with Build a Baller.</a:t>
            </a:r>
          </a:p>
        </p:txBody>
      </p:sp>
      <p:sp>
        <p:nvSpPr>
          <p:cNvPr id="27" name="TextBox 26"/>
          <p:cNvSpPr txBox="1"/>
          <p:nvPr/>
        </p:nvSpPr>
        <p:spPr>
          <a:xfrm>
            <a:off x="3730752" y="2840126"/>
            <a:ext cx="1965960" cy="466344"/>
          </a:xfrm>
          <a:prstGeom prst="rect">
            <a:avLst/>
          </a:prstGeom>
          <a:noFill/>
        </p:spPr>
        <p:txBody>
          <a:bodyPr wrap="square" lIns="25400" tIns="12700" rIns="25400" bIns="12700">
            <a:spAutoFit/>
          </a:bodyPr>
          <a:lstStyle/>
          <a:p>
            <a:pPr>
              <a:spcBef>
                <a:spcPts val="0"/>
              </a:spcBef>
              <a:spcAft>
                <a:spcPts val="0"/>
              </a:spcAft>
            </a:pPr>
            <a:r>
              <a:rPr sz="810" b="0">
                <a:solidFill>
                  <a:srgbClr val="313D49"/>
                </a:solidFill>
                <a:latin typeface="Aptos"/>
              </a:rPr>
              <a:t>Review club registers for girls, SEND and disadvantaged pupils; adapt the offer to demand.</a:t>
            </a:r>
          </a:p>
        </p:txBody>
      </p:sp>
      <p:sp>
        <p:nvSpPr>
          <p:cNvPr id="28" name="Rounded Rectangle 27"/>
          <p:cNvSpPr/>
          <p:nvPr/>
        </p:nvSpPr>
        <p:spPr>
          <a:xfrm>
            <a:off x="329184" y="3375964"/>
            <a:ext cx="5449824" cy="553212"/>
          </a:xfrm>
          <a:prstGeom prst="roundRect">
            <a:avLst/>
          </a:prstGeom>
          <a:solidFill>
            <a:srgbClr val="F9F8F2"/>
          </a:solidFill>
          <a:ln w="4445">
            <a:solidFill>
              <a:srgbClr val="D9DBD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9" name="Rectangle 28"/>
          <p:cNvSpPr/>
          <p:nvPr/>
        </p:nvSpPr>
        <p:spPr>
          <a:xfrm>
            <a:off x="329184" y="3439972"/>
            <a:ext cx="41148" cy="425196"/>
          </a:xfrm>
          <a:prstGeom prst="rect">
            <a:avLst/>
          </a:prstGeom>
          <a:solidFill>
            <a:srgbClr val="E3A12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0" name="TextBox 29"/>
          <p:cNvSpPr txBox="1"/>
          <p:nvPr/>
        </p:nvSpPr>
        <p:spPr>
          <a:xfrm>
            <a:off x="411480" y="3460089"/>
            <a:ext cx="813816" cy="443484"/>
          </a:xfrm>
          <a:prstGeom prst="rect">
            <a:avLst/>
          </a:prstGeom>
          <a:noFill/>
        </p:spPr>
        <p:txBody>
          <a:bodyPr wrap="square" lIns="25400" tIns="12700" rIns="25400" bIns="12700">
            <a:spAutoFit/>
          </a:bodyPr>
          <a:lstStyle/>
          <a:p>
            <a:pPr>
              <a:spcBef>
                <a:spcPts val="0"/>
              </a:spcBef>
              <a:spcAft>
                <a:spcPts val="0"/>
              </a:spcAft>
            </a:pPr>
            <a:r>
              <a:rPr sz="850" b="1">
                <a:solidFill>
                  <a:srgbClr val="313D49"/>
                </a:solidFill>
                <a:latin typeface="Aptos"/>
              </a:rPr>
              <a:t>5. Competition</a:t>
            </a:r>
          </a:p>
        </p:txBody>
      </p:sp>
      <p:sp>
        <p:nvSpPr>
          <p:cNvPr id="31" name="TextBox 30"/>
          <p:cNvSpPr txBox="1"/>
          <p:nvPr/>
        </p:nvSpPr>
        <p:spPr>
          <a:xfrm>
            <a:off x="1307592" y="3437229"/>
            <a:ext cx="2322576" cy="466344"/>
          </a:xfrm>
          <a:prstGeom prst="rect">
            <a:avLst/>
          </a:prstGeom>
          <a:noFill/>
        </p:spPr>
        <p:txBody>
          <a:bodyPr wrap="square" lIns="25400" tIns="12700" rIns="25400" bIns="12700">
            <a:spAutoFit/>
          </a:bodyPr>
          <a:lstStyle/>
          <a:p>
            <a:pPr>
              <a:spcBef>
                <a:spcPts val="0"/>
              </a:spcBef>
              <a:spcAft>
                <a:spcPts val="0"/>
              </a:spcAft>
            </a:pPr>
            <a:r>
              <a:rPr sz="810" b="0">
                <a:solidFill>
                  <a:srgbClr val="313D49"/>
                </a:solidFill>
                <a:latin typeface="Aptos"/>
              </a:rPr>
              <a:t>Girls’ sport, Panathlon/inclusive events, inter-school fixtures and School Games participation.</a:t>
            </a:r>
          </a:p>
        </p:txBody>
      </p:sp>
      <p:sp>
        <p:nvSpPr>
          <p:cNvPr id="32" name="TextBox 31"/>
          <p:cNvSpPr txBox="1"/>
          <p:nvPr/>
        </p:nvSpPr>
        <p:spPr>
          <a:xfrm>
            <a:off x="3730752" y="3437229"/>
            <a:ext cx="1965960" cy="466344"/>
          </a:xfrm>
          <a:prstGeom prst="rect">
            <a:avLst/>
          </a:prstGeom>
          <a:noFill/>
        </p:spPr>
        <p:txBody>
          <a:bodyPr wrap="square" lIns="25400" tIns="12700" rIns="25400" bIns="12700">
            <a:spAutoFit/>
          </a:bodyPr>
          <a:lstStyle/>
          <a:p>
            <a:pPr>
              <a:spcBef>
                <a:spcPts val="0"/>
              </a:spcBef>
              <a:spcAft>
                <a:spcPts val="0"/>
              </a:spcAft>
            </a:pPr>
            <a:r>
              <a:rPr sz="810" b="0">
                <a:solidFill>
                  <a:srgbClr val="313D49"/>
                </a:solidFill>
                <a:latin typeface="Aptos"/>
              </a:rPr>
              <a:t>Increase opportunities across ages and abilities; track first-time representation and attendance.</a:t>
            </a:r>
          </a:p>
        </p:txBody>
      </p:sp>
      <p:sp>
        <p:nvSpPr>
          <p:cNvPr id="33" name="TextBox 32"/>
          <p:cNvSpPr txBox="1"/>
          <p:nvPr/>
        </p:nvSpPr>
        <p:spPr>
          <a:xfrm>
            <a:off x="374904" y="4005072"/>
            <a:ext cx="5376672" cy="137160"/>
          </a:xfrm>
          <a:prstGeom prst="rect">
            <a:avLst/>
          </a:prstGeom>
          <a:noFill/>
        </p:spPr>
        <p:txBody>
          <a:bodyPr wrap="square" lIns="25400" tIns="12700" rIns="25400" bIns="12700">
            <a:spAutoFit/>
          </a:bodyPr>
          <a:lstStyle/>
          <a:p>
            <a:pPr>
              <a:spcBef>
                <a:spcPts val="0"/>
              </a:spcBef>
              <a:spcAft>
                <a:spcPts val="0"/>
              </a:spcAft>
            </a:pPr>
            <a:r>
              <a:rPr sz="670" b="0">
                <a:solidFill>
                  <a:srgbClr val="9D5A15"/>
                </a:solidFill>
                <a:latin typeface="Aptos"/>
              </a:rPr>
              <a:t>Teach Active is described as a Year 3 trial; outcomes and any wider roll-out require evaluation.</a:t>
            </a:r>
          </a:p>
        </p:txBody>
      </p:sp>
    </p:spTree>
    <p:extLst>
      <p:ext uri="{BB962C8B-B14F-4D97-AF65-F5344CB8AC3E}">
        <p14:creationId xmlns:p14="http://schemas.microsoft.com/office/powerpoint/2010/main" val="32850078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241825" y="208550"/>
            <a:ext cx="3559359" cy="276999"/>
          </a:xfrm>
          <a:prstGeom prst="rect">
            <a:avLst/>
          </a:prstGeom>
          <a:noFill/>
        </p:spPr>
        <p:txBody>
          <a:bodyPr wrap="square" lIns="25400" tIns="12700" rIns="25400" bIns="12700" rtlCol="0">
            <a:spAutoFit/>
          </a:bodyPr>
          <a:lstStyle/>
          <a:p>
            <a:r>
              <a:rPr sz="1120" b="1">
                <a:solidFill>
                  <a:srgbClr val="313D49"/>
                </a:solidFill>
                <a:latin typeface="Aptos"/>
              </a:rPr>
              <a:t>Objective 1: Staff confidence, knowledge and skills</a:t>
            </a: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ext uri="{D42A27DB-BD31-4B8C-83A1-F6EECF244321}">
                <p14:modId xmlns:p14="http://schemas.microsoft.com/office/powerpoint/2010/main" val="358603234"/>
              </p:ext>
            </p:extLst>
          </p:nvPr>
        </p:nvGraphicFramePr>
        <p:xfrm>
          <a:off x="294842" y="694098"/>
          <a:ext cx="5530128" cy="1491421"/>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l">
                        <a:spcBef>
                          <a:spcPts val="0"/>
                        </a:spcBef>
                        <a:spcAft>
                          <a:spcPts val="0"/>
                        </a:spcAft>
                      </a:pPr>
                      <a:endParaRP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6EEF7"/>
                    </a:solidFill>
                  </a:tcPr>
                </a:tc>
                <a:tc>
                  <a:txBody>
                    <a:bodyPr/>
                    <a:lstStyle/>
                    <a:p>
                      <a:pPr algn="l">
                        <a:spcBef>
                          <a:spcPts val="0"/>
                        </a:spcBef>
                        <a:spcAft>
                          <a:spcPts val="0"/>
                        </a:spcAft>
                      </a:pPr>
                      <a:r>
                        <a:rPr sz="490" b="1">
                          <a:solidFill>
                            <a:srgbClr val="141F2B"/>
                          </a:solidFill>
                          <a:latin typeface="Aptos"/>
                        </a:rPr>
                        <a:t>Intent - what is your objective?</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6EEF7"/>
                    </a:solidFill>
                  </a:tcPr>
                </a:tc>
                <a:tc>
                  <a:txBody>
                    <a:bodyPr/>
                    <a:lstStyle/>
                    <a:p>
                      <a:pPr algn="l">
                        <a:spcBef>
                          <a:spcPts val="0"/>
                        </a:spcBef>
                        <a:spcAft>
                          <a:spcPts val="0"/>
                        </a:spcAft>
                      </a:pPr>
                      <a:r>
                        <a:rPr sz="490" b="1">
                          <a:solidFill>
                            <a:srgbClr val="141F2B"/>
                          </a:solidFill>
                          <a:latin typeface="Aptos"/>
                        </a:rPr>
                        <a:t>Implementation - How will you achieve this?</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6EEF7"/>
                    </a:solidFill>
                  </a:tcPr>
                </a:tc>
                <a:tc>
                  <a:txBody>
                    <a:bodyPr/>
                    <a:lstStyle/>
                    <a:p>
                      <a:pPr algn="l">
                        <a:spcBef>
                          <a:spcPts val="0"/>
                        </a:spcBef>
                        <a:spcAft>
                          <a:spcPts val="0"/>
                        </a:spcAft>
                      </a:pPr>
                      <a:r>
                        <a:rPr sz="490" b="1">
                          <a:solidFill>
                            <a:srgbClr val="141F2B"/>
                          </a:solidFill>
                          <a:latin typeface="Aptos"/>
                        </a:rPr>
                        <a:t>Impact - What do you hope to see?</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6EEF7"/>
                    </a:solidFill>
                  </a:tcPr>
                </a:tc>
                <a:tc>
                  <a:txBody>
                    <a:bodyPr/>
                    <a:lstStyle/>
                    <a:p>
                      <a:pPr algn="l">
                        <a:spcBef>
                          <a:spcPts val="0"/>
                        </a:spcBef>
                        <a:spcAft>
                          <a:spcPts val="0"/>
                        </a:spcAft>
                      </a:pPr>
                      <a:r>
                        <a:rPr sz="490" b="1">
                          <a:solidFill>
                            <a:srgbClr val="141F2B"/>
                          </a:solidFill>
                          <a:latin typeface="Aptos"/>
                        </a:rPr>
                        <a:t>Supporting evidence</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6EEF7"/>
                    </a:solidFill>
                  </a:tcPr>
                </a:tc>
                <a:extLst>
                  <a:ext uri="{0D108BD9-81ED-4DB2-BD59-A6C34878D82A}">
                    <a16:rowId xmlns:a16="http://schemas.microsoft.com/office/drawing/2014/main" val="938675785"/>
                  </a:ext>
                </a:extLst>
              </a:tr>
              <a:tr h="370840">
                <a:tc>
                  <a:txBody>
                    <a:bodyPr/>
                    <a:lstStyle/>
                    <a:p>
                      <a:pPr algn="l">
                        <a:spcBef>
                          <a:spcPts val="0"/>
                        </a:spcBef>
                        <a:spcAft>
                          <a:spcPts val="0"/>
                        </a:spcAft>
                      </a:pPr>
                      <a:r>
                        <a:rPr sz="470" b="1">
                          <a:solidFill>
                            <a:srgbClr val="141F2B"/>
                          </a:solidFill>
                          <a:latin typeface="Aptos"/>
                        </a:rPr>
                        <a:t>Plan and monitor</a:t>
                      </a:r>
                    </a:p>
                    <a:p>
                      <a:pPr>
                        <a:spcBef>
                          <a:spcPts val="0"/>
                        </a:spcBef>
                        <a:spcAft>
                          <a:spcPts val="0"/>
                        </a:spcAft>
                      </a:pPr>
                      <a:r>
                        <a:rPr sz="470" b="1">
                          <a:solidFill>
                            <a:srgbClr val="141F2B"/>
                          </a:solidFill>
                          <a:latin typeface="Aptos"/>
                        </a:rPr>
                        <a:t>(2025/26)</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spcBef>
                          <a:spcPts val="0"/>
                        </a:spcBef>
                        <a:spcAft>
                          <a:spcPts val="0"/>
                        </a:spcAft>
                      </a:pPr>
                      <a:r>
                        <a:rPr sz="475" b="0">
                          <a:solidFill>
                            <a:srgbClr val="141F2B"/>
                          </a:solidFill>
                          <a:latin typeface="Aptos"/>
                        </a:rPr>
                        <a:t>Increase confidence, knowledge and skills of staff in teaching PE through coach-led CPD and PE lead support.</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spcBef>
                          <a:spcPts val="0"/>
                        </a:spcBef>
                        <a:spcAft>
                          <a:spcPts val="0"/>
                        </a:spcAft>
                      </a:pPr>
                      <a:r>
                        <a:rPr sz="500" b="0">
                          <a:solidFill>
                            <a:srgbClr val="313D49"/>
                          </a:solidFill>
                          <a:latin typeface="Aptos"/>
                        </a:rPr>
                        <a:t>Teachers work alongside specialist coaches through modelling, joint delivery and feedback. Build a Baller also delivers football enrichment; funding is a combination and provider-specific costs should be checked before attributing spending.</a:t>
                      </a:r>
                    </a:p>
                  </a:txBody>
                  <a:tcPr marL="25400" marR="25400" marT="12700" marB="1270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spcBef>
                          <a:spcPts val="0"/>
                        </a:spcBef>
                        <a:spcAft>
                          <a:spcPts val="0"/>
                        </a:spcAft>
                      </a:pPr>
                      <a:r>
                        <a:rPr sz="475" b="0">
                          <a:solidFill>
                            <a:srgbClr val="141F2B"/>
                          </a:solidFill>
                          <a:latin typeface="Aptos"/>
                        </a:rPr>
                        <a:t>Teachers deliver more confident, inclusive and progressive PE. Pupils receive clear modelling, purposeful practice and consistent feedback.</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spcBef>
                          <a:spcPts val="0"/>
                        </a:spcBef>
                        <a:spcAft>
                          <a:spcPts val="0"/>
                        </a:spcAft>
                      </a:pPr>
                      <a:r>
                        <a:rPr sz="500" b="0">
                          <a:solidFill>
                            <a:srgbClr val="313D49"/>
                          </a:solidFill>
                          <a:latin typeface="Aptos"/>
                        </a:rPr>
                        <a:t>DfE reports £10,500 CPD overall; staff confidence evaluation, staff voice, training/coach records, lesson visits and curriculum plans.</a:t>
                      </a:r>
                    </a:p>
                  </a:txBody>
                  <a:tcPr marL="25400" marR="25400" marT="12700" marB="1270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algn="l">
                        <a:spcBef>
                          <a:spcPts val="0"/>
                        </a:spcBef>
                        <a:spcAft>
                          <a:spcPts val="0"/>
                        </a:spcAft>
                      </a:pPr>
                      <a:endParaRPr/>
                    </a:p>
                    <a:p>
                      <a:pPr>
                        <a:spcBef>
                          <a:spcPts val="0"/>
                        </a:spcBef>
                        <a:spcAft>
                          <a:spcPts val="0"/>
                        </a:spcAft>
                      </a:pPr>
                      <a:endParaRP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6EEF7"/>
                    </a:solidFill>
                  </a:tcPr>
                </a:tc>
                <a:tc>
                  <a:txBody>
                    <a:bodyPr/>
                    <a:lstStyle/>
                    <a:p>
                      <a:pPr algn="l">
                        <a:spcBef>
                          <a:spcPts val="0"/>
                        </a:spcBef>
                        <a:spcAft>
                          <a:spcPts val="0"/>
                        </a:spcAft>
                      </a:pPr>
                      <a:r>
                        <a:rPr sz="490" b="1">
                          <a:solidFill>
                            <a:srgbClr val="141F2B"/>
                          </a:solidFill>
                          <a:latin typeface="Aptos"/>
                        </a:rPr>
                        <a:t>What impact have you seen?</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6EEF7"/>
                    </a:solidFill>
                  </a:tcPr>
                </a:tc>
                <a:tc>
                  <a:txBody>
                    <a:bodyPr/>
                    <a:lstStyle/>
                    <a:p>
                      <a:pPr algn="l">
                        <a:spcBef>
                          <a:spcPts val="0"/>
                        </a:spcBef>
                        <a:spcAft>
                          <a:spcPts val="0"/>
                        </a:spcAft>
                      </a:pPr>
                      <a:r>
                        <a:rPr sz="490" b="1">
                          <a:solidFill>
                            <a:srgbClr val="141F2B"/>
                          </a:solidFill>
                          <a:latin typeface="Aptos"/>
                        </a:rPr>
                        <a:t>Are the improvements sustainable? How?</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6EEF7"/>
                    </a:solidFill>
                  </a:tcPr>
                </a:tc>
                <a:tc>
                  <a:txBody>
                    <a:bodyPr/>
                    <a:lstStyle/>
                    <a:p>
                      <a:pPr algn="l">
                        <a:spcBef>
                          <a:spcPts val="0"/>
                        </a:spcBef>
                        <a:spcAft>
                          <a:spcPts val="0"/>
                        </a:spcAft>
                      </a:pPr>
                      <a:r>
                        <a:rPr sz="490" b="1">
                          <a:solidFill>
                            <a:srgbClr val="141F2B"/>
                          </a:solidFill>
                          <a:latin typeface="Aptos"/>
                        </a:rPr>
                        <a:t>Supporting evidence</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6EEF7"/>
                    </a:solidFill>
                  </a:tcPr>
                </a:tc>
                <a:tc>
                  <a:txBody>
                    <a:bodyPr/>
                    <a:lstStyle/>
                    <a:p>
                      <a:pPr algn="l">
                        <a:spcBef>
                          <a:spcPts val="0"/>
                        </a:spcBef>
                        <a:spcAft>
                          <a:spcPts val="0"/>
                        </a:spcAft>
                      </a:pPr>
                      <a:r>
                        <a:rPr sz="490" b="1">
                          <a:solidFill>
                            <a:srgbClr val="141F2B"/>
                          </a:solidFill>
                          <a:latin typeface="Aptos"/>
                        </a:rPr>
                        <a:t>Approx. cost</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6EEF7"/>
                    </a:solidFill>
                  </a:tcPr>
                </a:tc>
                <a:extLst>
                  <a:ext uri="{0D108BD9-81ED-4DB2-BD59-A6C34878D82A}">
                    <a16:rowId xmlns:a16="http://schemas.microsoft.com/office/drawing/2014/main" val="3420514327"/>
                  </a:ext>
                </a:extLst>
              </a:tr>
              <a:tr h="370840">
                <a:tc>
                  <a:txBody>
                    <a:bodyPr/>
                    <a:lstStyle/>
                    <a:p>
                      <a:pPr algn="l">
                        <a:spcBef>
                          <a:spcPts val="0"/>
                        </a:spcBef>
                        <a:spcAft>
                          <a:spcPts val="0"/>
                        </a:spcAft>
                      </a:pPr>
                      <a:r>
                        <a:rPr sz="470" b="1">
                          <a:solidFill>
                            <a:srgbClr val="141F2B"/>
                          </a:solidFill>
                          <a:latin typeface="Aptos"/>
                        </a:rPr>
                        <a:t>Evaluate</a:t>
                      </a:r>
                    </a:p>
                    <a:p>
                      <a:pPr>
                        <a:spcBef>
                          <a:spcPts val="0"/>
                        </a:spcBef>
                        <a:spcAft>
                          <a:spcPts val="0"/>
                        </a:spcAft>
                      </a:pPr>
                      <a:r>
                        <a:rPr sz="470" b="1">
                          <a:solidFill>
                            <a:srgbClr val="141F2B"/>
                          </a:solidFill>
                          <a:latin typeface="Aptos"/>
                        </a:rPr>
                        <a:t>(July 2026)</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spcBef>
                          <a:spcPts val="0"/>
                        </a:spcBef>
                        <a:spcAft>
                          <a:spcPts val="0"/>
                        </a:spcAft>
                      </a:pPr>
                      <a:r>
                        <a:rPr sz="500" b="0">
                          <a:solidFill>
                            <a:srgbClr val="313D49"/>
                          </a:solidFill>
                          <a:latin typeface="Aptos"/>
                        </a:rPr>
                        <a:t>Teachers worked alongside specialists and staff confidence was evaluated. Specific improvement scores have not been provided; check evaluation records before reporting a measured change.</a:t>
                      </a:r>
                    </a:p>
                  </a:txBody>
                  <a:tcPr marL="25400" marR="25400" marT="12700" marB="1270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spcBef>
                          <a:spcPts val="0"/>
                        </a:spcBef>
                        <a:spcAft>
                          <a:spcPts val="0"/>
                        </a:spcAft>
                      </a:pPr>
                      <a:r>
                        <a:rPr sz="475" b="0">
                          <a:solidFill>
                            <a:srgbClr val="141F2B"/>
                          </a:solidFill>
                          <a:latin typeface="Aptos"/>
                        </a:rPr>
                        <a:t>Sustainable through shared planning, progression documents, teacher observation/team-teach model and annual CPD cycle rather than one-off sessions.</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spcBef>
                          <a:spcPts val="0"/>
                        </a:spcBef>
                        <a:spcAft>
                          <a:spcPts val="0"/>
                        </a:spcAft>
                      </a:pPr>
                      <a:r>
                        <a:rPr sz="500" b="0">
                          <a:solidFill>
                            <a:srgbClr val="313D49"/>
                          </a:solidFill>
                          <a:latin typeface="Aptos"/>
                        </a:rPr>
                        <a:t>Staff confidence evaluation, coach records, lesson photographs, curriculum and assessment evidence.</a:t>
                      </a:r>
                    </a:p>
                  </a:txBody>
                  <a:tcPr marL="25400" marR="25400" marT="12700" marB="1270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spcBef>
                          <a:spcPts val="0"/>
                        </a:spcBef>
                        <a:spcAft>
                          <a:spcPts val="0"/>
                        </a:spcAft>
                      </a:pPr>
                      <a:r>
                        <a:rPr sz="475" b="0">
                          <a:solidFill>
                            <a:srgbClr val="141F2B"/>
                          </a:solidFill>
                          <a:latin typeface="Aptos"/>
                        </a:rPr>
                        <a:t>£10,500 CPD</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31206585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49E3F4-B61C-457A-E840-C9EE07D9A22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EEA956D-2CFF-5B2C-CD1B-06FDF2099C49}"/>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8956E3B-44E3-C739-9807-F5B3AC764123}"/>
              </a:ext>
            </a:extLst>
          </p:cNvPr>
          <p:cNvSpPr txBox="1"/>
          <p:nvPr/>
        </p:nvSpPr>
        <p:spPr>
          <a:xfrm>
            <a:off x="241825" y="208550"/>
            <a:ext cx="3559359" cy="276999"/>
          </a:xfrm>
          <a:prstGeom prst="rect">
            <a:avLst/>
          </a:prstGeom>
          <a:noFill/>
        </p:spPr>
        <p:txBody>
          <a:bodyPr wrap="square" lIns="25400" tIns="12700" rIns="25400" bIns="12700" rtlCol="0">
            <a:spAutoFit/>
          </a:bodyPr>
          <a:lstStyle/>
          <a:p>
            <a:r>
              <a:rPr sz="1120" b="1">
                <a:solidFill>
                  <a:srgbClr val="313D49"/>
                </a:solidFill>
                <a:latin typeface="Aptos"/>
              </a:rPr>
              <a:t>Objective 2: Regular activity and inclusion</a:t>
            </a:r>
          </a:p>
        </p:txBody>
      </p:sp>
      <p:graphicFrame>
        <p:nvGraphicFramePr>
          <p:cNvPr id="2" name="Table 1">
            <a:extLst>
              <a:ext uri="{FF2B5EF4-FFF2-40B4-BE49-F238E27FC236}">
                <a16:creationId xmlns:a16="http://schemas.microsoft.com/office/drawing/2014/main" id="{3E931EEE-F173-2C9E-A785-A1E6D92FD218}"/>
              </a:ext>
            </a:extLst>
          </p:cNvPr>
          <p:cNvGraphicFramePr>
            <a:graphicFrameLocks noGrp="1"/>
          </p:cNvGraphicFramePr>
          <p:nvPr/>
        </p:nvGraphicFramePr>
        <p:xfrm>
          <a:off x="294842" y="694098"/>
          <a:ext cx="5530128" cy="1567621"/>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l">
                        <a:spcBef>
                          <a:spcPts val="0"/>
                        </a:spcBef>
                        <a:spcAft>
                          <a:spcPts val="0"/>
                        </a:spcAft>
                      </a:pPr>
                      <a:endParaRP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6EEF7"/>
                    </a:solidFill>
                  </a:tcPr>
                </a:tc>
                <a:tc>
                  <a:txBody>
                    <a:bodyPr/>
                    <a:lstStyle/>
                    <a:p>
                      <a:pPr algn="l">
                        <a:spcBef>
                          <a:spcPts val="0"/>
                        </a:spcBef>
                        <a:spcAft>
                          <a:spcPts val="0"/>
                        </a:spcAft>
                      </a:pPr>
                      <a:r>
                        <a:rPr sz="490" b="1">
                          <a:solidFill>
                            <a:srgbClr val="141F2B"/>
                          </a:solidFill>
                          <a:latin typeface="Aptos"/>
                        </a:rPr>
                        <a:t>Intent - what is your objective?</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6EEF7"/>
                    </a:solidFill>
                  </a:tcPr>
                </a:tc>
                <a:tc>
                  <a:txBody>
                    <a:bodyPr/>
                    <a:lstStyle/>
                    <a:p>
                      <a:pPr algn="l">
                        <a:spcBef>
                          <a:spcPts val="0"/>
                        </a:spcBef>
                        <a:spcAft>
                          <a:spcPts val="0"/>
                        </a:spcAft>
                      </a:pPr>
                      <a:r>
                        <a:rPr sz="490" b="1">
                          <a:solidFill>
                            <a:srgbClr val="141F2B"/>
                          </a:solidFill>
                          <a:latin typeface="Aptos"/>
                        </a:rPr>
                        <a:t>Implementation - How will you achieve this?</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6EEF7"/>
                    </a:solidFill>
                  </a:tcPr>
                </a:tc>
                <a:tc>
                  <a:txBody>
                    <a:bodyPr/>
                    <a:lstStyle/>
                    <a:p>
                      <a:pPr algn="l">
                        <a:spcBef>
                          <a:spcPts val="0"/>
                        </a:spcBef>
                        <a:spcAft>
                          <a:spcPts val="0"/>
                        </a:spcAft>
                      </a:pPr>
                      <a:r>
                        <a:rPr sz="490" b="1">
                          <a:solidFill>
                            <a:srgbClr val="141F2B"/>
                          </a:solidFill>
                          <a:latin typeface="Aptos"/>
                        </a:rPr>
                        <a:t>Impact - What do you hope to see?</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6EEF7"/>
                    </a:solidFill>
                  </a:tcPr>
                </a:tc>
                <a:tc>
                  <a:txBody>
                    <a:bodyPr/>
                    <a:lstStyle/>
                    <a:p>
                      <a:pPr algn="l">
                        <a:spcBef>
                          <a:spcPts val="0"/>
                        </a:spcBef>
                        <a:spcAft>
                          <a:spcPts val="0"/>
                        </a:spcAft>
                      </a:pPr>
                      <a:r>
                        <a:rPr sz="490" b="1">
                          <a:solidFill>
                            <a:srgbClr val="141F2B"/>
                          </a:solidFill>
                          <a:latin typeface="Aptos"/>
                        </a:rPr>
                        <a:t>Supporting evidence</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6EEF7"/>
                    </a:solidFill>
                  </a:tcPr>
                </a:tc>
                <a:extLst>
                  <a:ext uri="{0D108BD9-81ED-4DB2-BD59-A6C34878D82A}">
                    <a16:rowId xmlns:a16="http://schemas.microsoft.com/office/drawing/2014/main" val="938675785"/>
                  </a:ext>
                </a:extLst>
              </a:tr>
              <a:tr h="370840">
                <a:tc>
                  <a:txBody>
                    <a:bodyPr/>
                    <a:lstStyle/>
                    <a:p>
                      <a:pPr algn="l">
                        <a:spcBef>
                          <a:spcPts val="0"/>
                        </a:spcBef>
                        <a:spcAft>
                          <a:spcPts val="0"/>
                        </a:spcAft>
                      </a:pPr>
                      <a:r>
                        <a:rPr sz="470" b="1">
                          <a:solidFill>
                            <a:srgbClr val="141F2B"/>
                          </a:solidFill>
                          <a:latin typeface="Aptos"/>
                        </a:rPr>
                        <a:t>Plan and monitor</a:t>
                      </a:r>
                    </a:p>
                    <a:p>
                      <a:pPr>
                        <a:spcBef>
                          <a:spcPts val="0"/>
                        </a:spcBef>
                        <a:spcAft>
                          <a:spcPts val="0"/>
                        </a:spcAft>
                      </a:pPr>
                      <a:r>
                        <a:rPr sz="470" b="1">
                          <a:solidFill>
                            <a:srgbClr val="141F2B"/>
                          </a:solidFill>
                          <a:latin typeface="Aptos"/>
                        </a:rPr>
                        <a:t>(2025/26)</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spcBef>
                          <a:spcPts val="0"/>
                        </a:spcBef>
                        <a:spcAft>
                          <a:spcPts val="0"/>
                        </a:spcAft>
                      </a:pPr>
                      <a:r>
                        <a:rPr sz="475" b="0">
                          <a:solidFill>
                            <a:srgbClr val="141F2B"/>
                          </a:solidFill>
                          <a:latin typeface="Aptos"/>
                        </a:rPr>
                        <a:t>Increase engagement of all pupils in regular physical activity, with a sharp focus on SEND, disadvantaged pupils, girls and least-active children.</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spcBef>
                          <a:spcPts val="0"/>
                        </a:spcBef>
                        <a:spcAft>
                          <a:spcPts val="0"/>
                        </a:spcAft>
                      </a:pPr>
                      <a:r>
                        <a:rPr sz="500" b="0">
                          <a:solidFill>
                            <a:srgbClr val="313D49"/>
                          </a:solidFill>
                          <a:latin typeface="Aptos"/>
                        </a:rPr>
                        <a:t>Use adapted activities/equipment, girls’ sporting opportunities and inclusive competitions. Trial Teach Active in Year 3 to include movement during classroom learning, and use registers/pupil voice to identify less-active pupils.</a:t>
                      </a:r>
                    </a:p>
                  </a:txBody>
                  <a:tcPr marL="25400" marR="25400" marT="12700" marB="1270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spcBef>
                          <a:spcPts val="0"/>
                        </a:spcBef>
                        <a:spcAft>
                          <a:spcPts val="0"/>
                        </a:spcAft>
                      </a:pPr>
                      <a:r>
                        <a:rPr sz="500" b="0">
                          <a:solidFill>
                            <a:srgbClr val="313D49"/>
                          </a:solidFill>
                          <a:latin typeface="Aptos"/>
                        </a:rPr>
                        <a:t>Pupils have more ways to be active, including in class; girls and SEND pupils can take part confidently. Evaluate the Year 3 trial before extending it.</a:t>
                      </a:r>
                    </a:p>
                  </a:txBody>
                  <a:tcPr marL="25400" marR="25400" marT="12700" marB="1270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spcBef>
                          <a:spcPts val="0"/>
                        </a:spcBef>
                        <a:spcAft>
                          <a:spcPts val="0"/>
                        </a:spcAft>
                      </a:pPr>
                      <a:r>
                        <a:rPr sz="500" b="0">
                          <a:solidFill>
                            <a:srgbClr val="313D49"/>
                          </a:solidFill>
                          <a:latin typeface="Aptos"/>
                        </a:rPr>
                        <a:t>Club registers, pupil voice, SEND/inclusion records, photographs, Year 3 Teach Active trial notes and teacher feedback.</a:t>
                      </a:r>
                    </a:p>
                  </a:txBody>
                  <a:tcPr marL="25400" marR="25400" marT="12700" marB="1270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algn="l">
                        <a:spcBef>
                          <a:spcPts val="0"/>
                        </a:spcBef>
                        <a:spcAft>
                          <a:spcPts val="0"/>
                        </a:spcAft>
                      </a:pPr>
                      <a:endParaRPr/>
                    </a:p>
                    <a:p>
                      <a:pPr>
                        <a:spcBef>
                          <a:spcPts val="0"/>
                        </a:spcBef>
                        <a:spcAft>
                          <a:spcPts val="0"/>
                        </a:spcAft>
                      </a:pPr>
                      <a:endParaRP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6EEF7"/>
                    </a:solidFill>
                  </a:tcPr>
                </a:tc>
                <a:tc>
                  <a:txBody>
                    <a:bodyPr/>
                    <a:lstStyle/>
                    <a:p>
                      <a:pPr algn="l">
                        <a:spcBef>
                          <a:spcPts val="0"/>
                        </a:spcBef>
                        <a:spcAft>
                          <a:spcPts val="0"/>
                        </a:spcAft>
                      </a:pPr>
                      <a:r>
                        <a:rPr sz="490" b="1">
                          <a:solidFill>
                            <a:srgbClr val="141F2B"/>
                          </a:solidFill>
                          <a:latin typeface="Aptos"/>
                        </a:rPr>
                        <a:t>What impact have you seen?</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6EEF7"/>
                    </a:solidFill>
                  </a:tcPr>
                </a:tc>
                <a:tc>
                  <a:txBody>
                    <a:bodyPr/>
                    <a:lstStyle/>
                    <a:p>
                      <a:pPr algn="l">
                        <a:spcBef>
                          <a:spcPts val="0"/>
                        </a:spcBef>
                        <a:spcAft>
                          <a:spcPts val="0"/>
                        </a:spcAft>
                      </a:pPr>
                      <a:r>
                        <a:rPr sz="490" b="1">
                          <a:solidFill>
                            <a:srgbClr val="141F2B"/>
                          </a:solidFill>
                          <a:latin typeface="Aptos"/>
                        </a:rPr>
                        <a:t>Are the improvements sustainable? How?</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6EEF7"/>
                    </a:solidFill>
                  </a:tcPr>
                </a:tc>
                <a:tc>
                  <a:txBody>
                    <a:bodyPr/>
                    <a:lstStyle/>
                    <a:p>
                      <a:pPr algn="l">
                        <a:spcBef>
                          <a:spcPts val="0"/>
                        </a:spcBef>
                        <a:spcAft>
                          <a:spcPts val="0"/>
                        </a:spcAft>
                      </a:pPr>
                      <a:r>
                        <a:rPr sz="490" b="1">
                          <a:solidFill>
                            <a:srgbClr val="141F2B"/>
                          </a:solidFill>
                          <a:latin typeface="Aptos"/>
                        </a:rPr>
                        <a:t>Supporting evidence</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6EEF7"/>
                    </a:solidFill>
                  </a:tcPr>
                </a:tc>
                <a:tc>
                  <a:txBody>
                    <a:bodyPr/>
                    <a:lstStyle/>
                    <a:p>
                      <a:pPr algn="l">
                        <a:spcBef>
                          <a:spcPts val="0"/>
                        </a:spcBef>
                        <a:spcAft>
                          <a:spcPts val="0"/>
                        </a:spcAft>
                      </a:pPr>
                      <a:r>
                        <a:rPr sz="490" b="1">
                          <a:solidFill>
                            <a:srgbClr val="141F2B"/>
                          </a:solidFill>
                          <a:latin typeface="Aptos"/>
                        </a:rPr>
                        <a:t>Approx. cost</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6EEF7"/>
                    </a:solidFill>
                  </a:tcPr>
                </a:tc>
                <a:extLst>
                  <a:ext uri="{0D108BD9-81ED-4DB2-BD59-A6C34878D82A}">
                    <a16:rowId xmlns:a16="http://schemas.microsoft.com/office/drawing/2014/main" val="3420514327"/>
                  </a:ext>
                </a:extLst>
              </a:tr>
              <a:tr h="370840">
                <a:tc>
                  <a:txBody>
                    <a:bodyPr/>
                    <a:lstStyle/>
                    <a:p>
                      <a:pPr algn="l">
                        <a:spcBef>
                          <a:spcPts val="0"/>
                        </a:spcBef>
                        <a:spcAft>
                          <a:spcPts val="0"/>
                        </a:spcAft>
                      </a:pPr>
                      <a:r>
                        <a:rPr sz="470" b="1">
                          <a:solidFill>
                            <a:srgbClr val="141F2B"/>
                          </a:solidFill>
                          <a:latin typeface="Aptos"/>
                        </a:rPr>
                        <a:t>Evaluate</a:t>
                      </a:r>
                    </a:p>
                    <a:p>
                      <a:pPr>
                        <a:spcBef>
                          <a:spcPts val="0"/>
                        </a:spcBef>
                        <a:spcAft>
                          <a:spcPts val="0"/>
                        </a:spcAft>
                      </a:pPr>
                      <a:r>
                        <a:rPr sz="470" b="1">
                          <a:solidFill>
                            <a:srgbClr val="141F2B"/>
                          </a:solidFill>
                          <a:latin typeface="Aptos"/>
                        </a:rPr>
                        <a:t>(July 2026)</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spcBef>
                          <a:spcPts val="0"/>
                        </a:spcBef>
                        <a:spcAft>
                          <a:spcPts val="0"/>
                        </a:spcAft>
                      </a:pPr>
                      <a:r>
                        <a:rPr sz="500" b="0">
                          <a:solidFill>
                            <a:srgbClr val="313D49"/>
                          </a:solidFill>
                          <a:latin typeface="Aptos"/>
                        </a:rPr>
                        <a:t>Provision included adapted equipment, additional girls’ sport and Panathlon/inclusive competition. Year 3 used Teach Active on a trial basis; no quantified increase in classroom activity has yet been supplied.</a:t>
                      </a:r>
                    </a:p>
                  </a:txBody>
                  <a:tcPr marL="25400" marR="25400" marT="12700" marB="1270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spcBef>
                          <a:spcPts val="0"/>
                        </a:spcBef>
                        <a:spcAft>
                          <a:spcPts val="0"/>
                        </a:spcAft>
                      </a:pPr>
                      <a:r>
                        <a:rPr sz="500" b="0">
                          <a:solidFill>
                            <a:srgbClr val="313D49"/>
                          </a:solidFill>
                          <a:latin typeface="Aptos"/>
                        </a:rPr>
                        <a:t>Retain adaptable equipment, review club access by group and use the Teach Active trial findings before deciding on wider adoption.</a:t>
                      </a:r>
                    </a:p>
                  </a:txBody>
                  <a:tcPr marL="25400" marR="25400" marT="12700" marB="1270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spcBef>
                          <a:spcPts val="0"/>
                        </a:spcBef>
                        <a:spcAft>
                          <a:spcPts val="0"/>
                        </a:spcAft>
                      </a:pPr>
                      <a:r>
                        <a:rPr sz="500" b="0">
                          <a:solidFill>
                            <a:srgbClr val="313D49"/>
                          </a:solidFill>
                          <a:latin typeface="Aptos"/>
                        </a:rPr>
                        <a:t>Club attendance registers, competition records, pupil/staff feedback, photographs and Year 3 trial reflections.</a:t>
                      </a:r>
                    </a:p>
                  </a:txBody>
                  <a:tcPr marL="25400" marR="25400" marT="12700" marB="1270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spcBef>
                          <a:spcPts val="0"/>
                        </a:spcBef>
                        <a:spcAft>
                          <a:spcPts val="0"/>
                        </a:spcAft>
                      </a:pPr>
                      <a:r>
                        <a:rPr sz="475" b="0">
                          <a:solidFill>
                            <a:srgbClr val="141F2B"/>
                          </a:solidFill>
                          <a:latin typeface="Aptos"/>
                        </a:rPr>
                        <a:t>£3,400 equipment/resources; £3,000 extra-curricular opportunities</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9204007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7B963-E288-A594-F73A-77BAB18F906B}"/>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37EF1091-D9E8-F50F-C469-7DA3DEDEB30C}"/>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D9EC24E5-DBE8-47EA-B1DE-D1192E89143D}"/>
              </a:ext>
            </a:extLst>
          </p:cNvPr>
          <p:cNvSpPr txBox="1"/>
          <p:nvPr/>
        </p:nvSpPr>
        <p:spPr>
          <a:xfrm>
            <a:off x="241825" y="208550"/>
            <a:ext cx="3559359" cy="276999"/>
          </a:xfrm>
          <a:prstGeom prst="rect">
            <a:avLst/>
          </a:prstGeom>
          <a:noFill/>
        </p:spPr>
        <p:txBody>
          <a:bodyPr wrap="square" lIns="25400" tIns="12700" rIns="25400" bIns="12700" rtlCol="0">
            <a:spAutoFit/>
          </a:bodyPr>
          <a:lstStyle/>
          <a:p>
            <a:r>
              <a:rPr sz="1120" b="1">
                <a:solidFill>
                  <a:srgbClr val="313D49"/>
                </a:solidFill>
                <a:latin typeface="Aptos"/>
              </a:rPr>
              <a:t>Objective 3: Profile, aspiration and community links</a:t>
            </a:r>
          </a:p>
        </p:txBody>
      </p:sp>
      <p:graphicFrame>
        <p:nvGraphicFramePr>
          <p:cNvPr id="2" name="Table 1">
            <a:extLst>
              <a:ext uri="{FF2B5EF4-FFF2-40B4-BE49-F238E27FC236}">
                <a16:creationId xmlns:a16="http://schemas.microsoft.com/office/drawing/2014/main" id="{0C43063D-4996-8F50-39D2-9B3391C83F21}"/>
              </a:ext>
            </a:extLst>
          </p:cNvPr>
          <p:cNvGraphicFramePr>
            <a:graphicFrameLocks noGrp="1"/>
          </p:cNvGraphicFramePr>
          <p:nvPr/>
        </p:nvGraphicFramePr>
        <p:xfrm>
          <a:off x="294842" y="694098"/>
          <a:ext cx="5530128" cy="1491421"/>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l">
                        <a:spcBef>
                          <a:spcPts val="0"/>
                        </a:spcBef>
                        <a:spcAft>
                          <a:spcPts val="0"/>
                        </a:spcAft>
                      </a:pPr>
                      <a:endParaRP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6EEF7"/>
                    </a:solidFill>
                  </a:tcPr>
                </a:tc>
                <a:tc>
                  <a:txBody>
                    <a:bodyPr/>
                    <a:lstStyle/>
                    <a:p>
                      <a:pPr algn="l">
                        <a:spcBef>
                          <a:spcPts val="0"/>
                        </a:spcBef>
                        <a:spcAft>
                          <a:spcPts val="0"/>
                        </a:spcAft>
                      </a:pPr>
                      <a:r>
                        <a:rPr sz="490" b="1">
                          <a:solidFill>
                            <a:srgbClr val="141F2B"/>
                          </a:solidFill>
                          <a:latin typeface="Aptos"/>
                        </a:rPr>
                        <a:t>Intent - what is your objective?</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6EEF7"/>
                    </a:solidFill>
                  </a:tcPr>
                </a:tc>
                <a:tc>
                  <a:txBody>
                    <a:bodyPr/>
                    <a:lstStyle/>
                    <a:p>
                      <a:pPr algn="l">
                        <a:spcBef>
                          <a:spcPts val="0"/>
                        </a:spcBef>
                        <a:spcAft>
                          <a:spcPts val="0"/>
                        </a:spcAft>
                      </a:pPr>
                      <a:r>
                        <a:rPr sz="490" b="1">
                          <a:solidFill>
                            <a:srgbClr val="141F2B"/>
                          </a:solidFill>
                          <a:latin typeface="Aptos"/>
                        </a:rPr>
                        <a:t>Implementation - How will you achieve this?</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6EEF7"/>
                    </a:solidFill>
                  </a:tcPr>
                </a:tc>
                <a:tc>
                  <a:txBody>
                    <a:bodyPr/>
                    <a:lstStyle/>
                    <a:p>
                      <a:pPr algn="l">
                        <a:spcBef>
                          <a:spcPts val="0"/>
                        </a:spcBef>
                        <a:spcAft>
                          <a:spcPts val="0"/>
                        </a:spcAft>
                      </a:pPr>
                      <a:r>
                        <a:rPr sz="490" b="1">
                          <a:solidFill>
                            <a:srgbClr val="141F2B"/>
                          </a:solidFill>
                          <a:latin typeface="Aptos"/>
                        </a:rPr>
                        <a:t>Impact - What do you hope to see?</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6EEF7"/>
                    </a:solidFill>
                  </a:tcPr>
                </a:tc>
                <a:tc>
                  <a:txBody>
                    <a:bodyPr/>
                    <a:lstStyle/>
                    <a:p>
                      <a:pPr algn="l">
                        <a:spcBef>
                          <a:spcPts val="0"/>
                        </a:spcBef>
                        <a:spcAft>
                          <a:spcPts val="0"/>
                        </a:spcAft>
                      </a:pPr>
                      <a:r>
                        <a:rPr sz="490" b="1">
                          <a:solidFill>
                            <a:srgbClr val="141F2B"/>
                          </a:solidFill>
                          <a:latin typeface="Aptos"/>
                        </a:rPr>
                        <a:t>Supporting evidence</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6EEF7"/>
                    </a:solidFill>
                  </a:tcPr>
                </a:tc>
                <a:extLst>
                  <a:ext uri="{0D108BD9-81ED-4DB2-BD59-A6C34878D82A}">
                    <a16:rowId xmlns:a16="http://schemas.microsoft.com/office/drawing/2014/main" val="938675785"/>
                  </a:ext>
                </a:extLst>
              </a:tr>
              <a:tr h="370840">
                <a:tc>
                  <a:txBody>
                    <a:bodyPr/>
                    <a:lstStyle/>
                    <a:p>
                      <a:pPr algn="l">
                        <a:spcBef>
                          <a:spcPts val="0"/>
                        </a:spcBef>
                        <a:spcAft>
                          <a:spcPts val="0"/>
                        </a:spcAft>
                      </a:pPr>
                      <a:r>
                        <a:rPr sz="470" b="1">
                          <a:solidFill>
                            <a:srgbClr val="141F2B"/>
                          </a:solidFill>
                          <a:latin typeface="Aptos"/>
                        </a:rPr>
                        <a:t>Plan and monitor</a:t>
                      </a:r>
                    </a:p>
                    <a:p>
                      <a:pPr>
                        <a:spcBef>
                          <a:spcPts val="0"/>
                        </a:spcBef>
                        <a:spcAft>
                          <a:spcPts val="0"/>
                        </a:spcAft>
                      </a:pPr>
                      <a:r>
                        <a:rPr sz="470" b="1">
                          <a:solidFill>
                            <a:srgbClr val="141F2B"/>
                          </a:solidFill>
                          <a:latin typeface="Aptos"/>
                        </a:rPr>
                        <a:t>(2025/26)</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spcBef>
                          <a:spcPts val="0"/>
                        </a:spcBef>
                        <a:spcAft>
                          <a:spcPts val="0"/>
                        </a:spcAft>
                      </a:pPr>
                      <a:r>
                        <a:rPr sz="475" b="0">
                          <a:solidFill>
                            <a:srgbClr val="141F2B"/>
                          </a:solidFill>
                          <a:latin typeface="Aptos"/>
                        </a:rPr>
                        <a:t>Raise the profile of PE and sport across school so it supports whole-school improvement, values and pupil aspiration.</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spcBef>
                          <a:spcPts val="0"/>
                        </a:spcBef>
                        <a:spcAft>
                          <a:spcPts val="0"/>
                        </a:spcAft>
                      </a:pPr>
                      <a:r>
                        <a:rPr sz="500" b="0">
                          <a:solidFill>
                            <a:srgbClr val="313D49"/>
                          </a:solidFill>
                          <a:latin typeface="Aptos"/>
                        </a:rPr>
                        <a:t>Celebrate participation and achievement on Instagram, on the school sports board and on the celebration wall by the entrance. Share school sport photographs and community activities, including links with Bury FC.</a:t>
                      </a:r>
                    </a:p>
                  </a:txBody>
                  <a:tcPr marL="25400" marR="25400" marT="12700" marB="1270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spcBef>
                          <a:spcPts val="0"/>
                        </a:spcBef>
                        <a:spcAft>
                          <a:spcPts val="0"/>
                        </a:spcAft>
                      </a:pPr>
                      <a:r>
                        <a:rPr sz="500" b="0">
                          <a:solidFill>
                            <a:srgbClr val="313D49"/>
                          </a:solidFill>
                          <a:latin typeface="Aptos"/>
                        </a:rPr>
                        <a:t>PE is visible throughout school and to families, recognising personal progress, teams and inclusive participation as well as results.</a:t>
                      </a:r>
                    </a:p>
                  </a:txBody>
                  <a:tcPr marL="25400" marR="25400" marT="12700" marB="1270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spcBef>
                          <a:spcPts val="0"/>
                        </a:spcBef>
                        <a:spcAft>
                          <a:spcPts val="0"/>
                        </a:spcAft>
                      </a:pPr>
                      <a:r>
                        <a:rPr sz="500" b="0">
                          <a:solidFill>
                            <a:srgbClr val="313D49"/>
                          </a:solidFill>
                          <a:latin typeface="Aptos"/>
                        </a:rPr>
                        <a:t>Instagram posts and school communications, sports board and celebration wall photographs, pupil voice, Gold Mark certificate.</a:t>
                      </a:r>
                    </a:p>
                  </a:txBody>
                  <a:tcPr marL="25400" marR="25400" marT="12700" marB="1270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algn="l">
                        <a:spcBef>
                          <a:spcPts val="0"/>
                        </a:spcBef>
                        <a:spcAft>
                          <a:spcPts val="0"/>
                        </a:spcAft>
                      </a:pPr>
                      <a:endParaRPr/>
                    </a:p>
                    <a:p>
                      <a:pPr>
                        <a:spcBef>
                          <a:spcPts val="0"/>
                        </a:spcBef>
                        <a:spcAft>
                          <a:spcPts val="0"/>
                        </a:spcAft>
                      </a:pPr>
                      <a:endParaRP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6EEF7"/>
                    </a:solidFill>
                  </a:tcPr>
                </a:tc>
                <a:tc>
                  <a:txBody>
                    <a:bodyPr/>
                    <a:lstStyle/>
                    <a:p>
                      <a:pPr algn="l">
                        <a:spcBef>
                          <a:spcPts val="0"/>
                        </a:spcBef>
                        <a:spcAft>
                          <a:spcPts val="0"/>
                        </a:spcAft>
                      </a:pPr>
                      <a:r>
                        <a:rPr sz="490" b="1">
                          <a:solidFill>
                            <a:srgbClr val="141F2B"/>
                          </a:solidFill>
                          <a:latin typeface="Aptos"/>
                        </a:rPr>
                        <a:t>What impact have you seen?</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6EEF7"/>
                    </a:solidFill>
                  </a:tcPr>
                </a:tc>
                <a:tc>
                  <a:txBody>
                    <a:bodyPr/>
                    <a:lstStyle/>
                    <a:p>
                      <a:pPr algn="l">
                        <a:spcBef>
                          <a:spcPts val="0"/>
                        </a:spcBef>
                        <a:spcAft>
                          <a:spcPts val="0"/>
                        </a:spcAft>
                      </a:pPr>
                      <a:r>
                        <a:rPr sz="490" b="1">
                          <a:solidFill>
                            <a:srgbClr val="141F2B"/>
                          </a:solidFill>
                          <a:latin typeface="Aptos"/>
                        </a:rPr>
                        <a:t>Are the improvements sustainable? How?</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6EEF7"/>
                    </a:solidFill>
                  </a:tcPr>
                </a:tc>
                <a:tc>
                  <a:txBody>
                    <a:bodyPr/>
                    <a:lstStyle/>
                    <a:p>
                      <a:pPr algn="l">
                        <a:spcBef>
                          <a:spcPts val="0"/>
                        </a:spcBef>
                        <a:spcAft>
                          <a:spcPts val="0"/>
                        </a:spcAft>
                      </a:pPr>
                      <a:r>
                        <a:rPr sz="490" b="1">
                          <a:solidFill>
                            <a:srgbClr val="141F2B"/>
                          </a:solidFill>
                          <a:latin typeface="Aptos"/>
                        </a:rPr>
                        <a:t>Supporting evidence</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6EEF7"/>
                    </a:solidFill>
                  </a:tcPr>
                </a:tc>
                <a:tc>
                  <a:txBody>
                    <a:bodyPr/>
                    <a:lstStyle/>
                    <a:p>
                      <a:pPr algn="l">
                        <a:spcBef>
                          <a:spcPts val="0"/>
                        </a:spcBef>
                        <a:spcAft>
                          <a:spcPts val="0"/>
                        </a:spcAft>
                      </a:pPr>
                      <a:r>
                        <a:rPr sz="490" b="1">
                          <a:solidFill>
                            <a:srgbClr val="141F2B"/>
                          </a:solidFill>
                          <a:latin typeface="Aptos"/>
                        </a:rPr>
                        <a:t>Approx. cost</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6EEF7"/>
                    </a:solidFill>
                  </a:tcPr>
                </a:tc>
                <a:extLst>
                  <a:ext uri="{0D108BD9-81ED-4DB2-BD59-A6C34878D82A}">
                    <a16:rowId xmlns:a16="http://schemas.microsoft.com/office/drawing/2014/main" val="3420514327"/>
                  </a:ext>
                </a:extLst>
              </a:tr>
              <a:tr h="370840">
                <a:tc>
                  <a:txBody>
                    <a:bodyPr/>
                    <a:lstStyle/>
                    <a:p>
                      <a:pPr algn="l">
                        <a:spcBef>
                          <a:spcPts val="0"/>
                        </a:spcBef>
                        <a:spcAft>
                          <a:spcPts val="0"/>
                        </a:spcAft>
                      </a:pPr>
                      <a:r>
                        <a:rPr sz="470" b="1">
                          <a:solidFill>
                            <a:srgbClr val="141F2B"/>
                          </a:solidFill>
                          <a:latin typeface="Aptos"/>
                        </a:rPr>
                        <a:t>Evaluate</a:t>
                      </a:r>
                    </a:p>
                    <a:p>
                      <a:pPr>
                        <a:spcBef>
                          <a:spcPts val="0"/>
                        </a:spcBef>
                        <a:spcAft>
                          <a:spcPts val="0"/>
                        </a:spcAft>
                      </a:pPr>
                      <a:r>
                        <a:rPr sz="470" b="1">
                          <a:solidFill>
                            <a:srgbClr val="141F2B"/>
                          </a:solidFill>
                          <a:latin typeface="Aptos"/>
                        </a:rPr>
                        <a:t>(July 2026)</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spcBef>
                          <a:spcPts val="0"/>
                        </a:spcBef>
                        <a:spcAft>
                          <a:spcPts val="0"/>
                        </a:spcAft>
                      </a:pPr>
                      <a:r>
                        <a:rPr sz="500" b="0">
                          <a:solidFill>
                            <a:srgbClr val="313D49"/>
                          </a:solidFill>
                          <a:latin typeface="Aptos"/>
                        </a:rPr>
                        <a:t>Lowercroft achieved School Games Gold 2025/26. Instagram, the sports board and the entrance celebration wall are used to promote and celebrate sport; audience reach has not been quantified.</a:t>
                      </a:r>
                    </a:p>
                  </a:txBody>
                  <a:tcPr marL="25400" marR="25400" marT="12700" marB="1270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spcBef>
                          <a:spcPts val="0"/>
                        </a:spcBef>
                        <a:spcAft>
                          <a:spcPts val="0"/>
                        </a:spcAft>
                      </a:pPr>
                      <a:r>
                        <a:rPr sz="500" b="0">
                          <a:solidFill>
                            <a:srgbClr val="313D49"/>
                          </a:solidFill>
                          <a:latin typeface="Aptos"/>
                        </a:rPr>
                        <a:t>Keep regular display and communications updates, include a broad mix of pupil achievements and review pupil/family feedback.</a:t>
                      </a:r>
                    </a:p>
                  </a:txBody>
                  <a:tcPr marL="25400" marR="25400" marT="12700" marB="1270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spcBef>
                          <a:spcPts val="0"/>
                        </a:spcBef>
                        <a:spcAft>
                          <a:spcPts val="0"/>
                        </a:spcAft>
                      </a:pPr>
                      <a:r>
                        <a:rPr sz="500" b="0">
                          <a:solidFill>
                            <a:srgbClr val="313D49"/>
                          </a:solidFill>
                          <a:latin typeface="Aptos"/>
                        </a:rPr>
                        <a:t>Gold certificate, dated Instagram/communications posts, display photographs and pupil/staff feedback.</a:t>
                      </a:r>
                    </a:p>
                  </a:txBody>
                  <a:tcPr marL="25400" marR="25400" marT="12700" marB="1270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spcBef>
                          <a:spcPts val="0"/>
                        </a:spcBef>
                        <a:spcAft>
                          <a:spcPts val="0"/>
                        </a:spcAft>
                      </a:pPr>
                      <a:r>
                        <a:rPr sz="475" b="0">
                          <a:solidFill>
                            <a:srgbClr val="141F2B"/>
                          </a:solidFill>
                          <a:latin typeface="Aptos"/>
                        </a:rPr>
                        <a:t>£590 memberships/subscriptions; £500 SGO associated costs</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8838644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094FA2-8340-0B2B-59CD-4A0DD86358AF}"/>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6ACC86A-8EFB-CC91-83DB-0351EA2D9A5F}"/>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3503C286-6601-B5F6-57C4-A0836621D28E}"/>
              </a:ext>
            </a:extLst>
          </p:cNvPr>
          <p:cNvSpPr txBox="1"/>
          <p:nvPr/>
        </p:nvSpPr>
        <p:spPr>
          <a:xfrm>
            <a:off x="241825" y="208550"/>
            <a:ext cx="3559359" cy="276999"/>
          </a:xfrm>
          <a:prstGeom prst="rect">
            <a:avLst/>
          </a:prstGeom>
          <a:noFill/>
        </p:spPr>
        <p:txBody>
          <a:bodyPr wrap="square" lIns="25400" tIns="12700" rIns="25400" bIns="12700" rtlCol="0">
            <a:spAutoFit/>
          </a:bodyPr>
          <a:lstStyle/>
          <a:p>
            <a:r>
              <a:rPr sz="1120" b="1">
                <a:solidFill>
                  <a:srgbClr val="313D49"/>
                </a:solidFill>
                <a:latin typeface="Aptos"/>
              </a:rPr>
              <a:t>Objective 4: Broader and more equal experiences</a:t>
            </a:r>
          </a:p>
        </p:txBody>
      </p:sp>
      <p:graphicFrame>
        <p:nvGraphicFramePr>
          <p:cNvPr id="2" name="Table 1">
            <a:extLst>
              <a:ext uri="{FF2B5EF4-FFF2-40B4-BE49-F238E27FC236}">
                <a16:creationId xmlns:a16="http://schemas.microsoft.com/office/drawing/2014/main" id="{EB5C837B-7071-41C7-EAE1-2ED2A10D5D17}"/>
              </a:ext>
            </a:extLst>
          </p:cNvPr>
          <p:cNvGraphicFramePr>
            <a:graphicFrameLocks noGrp="1"/>
          </p:cNvGraphicFramePr>
          <p:nvPr/>
        </p:nvGraphicFramePr>
        <p:xfrm>
          <a:off x="294842" y="694098"/>
          <a:ext cx="5530128" cy="1567621"/>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l">
                        <a:spcBef>
                          <a:spcPts val="0"/>
                        </a:spcBef>
                        <a:spcAft>
                          <a:spcPts val="0"/>
                        </a:spcAft>
                      </a:pPr>
                      <a:endParaRP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6EEF7"/>
                    </a:solidFill>
                  </a:tcPr>
                </a:tc>
                <a:tc>
                  <a:txBody>
                    <a:bodyPr/>
                    <a:lstStyle/>
                    <a:p>
                      <a:pPr algn="l">
                        <a:spcBef>
                          <a:spcPts val="0"/>
                        </a:spcBef>
                        <a:spcAft>
                          <a:spcPts val="0"/>
                        </a:spcAft>
                      </a:pPr>
                      <a:r>
                        <a:rPr sz="490" b="1">
                          <a:solidFill>
                            <a:srgbClr val="141F2B"/>
                          </a:solidFill>
                          <a:latin typeface="Aptos"/>
                        </a:rPr>
                        <a:t>Intent - what is your objective?</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6EEF7"/>
                    </a:solidFill>
                  </a:tcPr>
                </a:tc>
                <a:tc>
                  <a:txBody>
                    <a:bodyPr/>
                    <a:lstStyle/>
                    <a:p>
                      <a:pPr algn="l">
                        <a:spcBef>
                          <a:spcPts val="0"/>
                        </a:spcBef>
                        <a:spcAft>
                          <a:spcPts val="0"/>
                        </a:spcAft>
                      </a:pPr>
                      <a:r>
                        <a:rPr sz="490" b="1">
                          <a:solidFill>
                            <a:srgbClr val="141F2B"/>
                          </a:solidFill>
                          <a:latin typeface="Aptos"/>
                        </a:rPr>
                        <a:t>Implementation - How will you achieve this?</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6EEF7"/>
                    </a:solidFill>
                  </a:tcPr>
                </a:tc>
                <a:tc>
                  <a:txBody>
                    <a:bodyPr/>
                    <a:lstStyle/>
                    <a:p>
                      <a:pPr algn="l">
                        <a:spcBef>
                          <a:spcPts val="0"/>
                        </a:spcBef>
                        <a:spcAft>
                          <a:spcPts val="0"/>
                        </a:spcAft>
                      </a:pPr>
                      <a:r>
                        <a:rPr sz="490" b="1">
                          <a:solidFill>
                            <a:srgbClr val="141F2B"/>
                          </a:solidFill>
                          <a:latin typeface="Aptos"/>
                        </a:rPr>
                        <a:t>Impact - What do you hope to see?</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6EEF7"/>
                    </a:solidFill>
                  </a:tcPr>
                </a:tc>
                <a:tc>
                  <a:txBody>
                    <a:bodyPr/>
                    <a:lstStyle/>
                    <a:p>
                      <a:pPr algn="l">
                        <a:spcBef>
                          <a:spcPts val="0"/>
                        </a:spcBef>
                        <a:spcAft>
                          <a:spcPts val="0"/>
                        </a:spcAft>
                      </a:pPr>
                      <a:r>
                        <a:rPr sz="490" b="1">
                          <a:solidFill>
                            <a:srgbClr val="141F2B"/>
                          </a:solidFill>
                          <a:latin typeface="Aptos"/>
                        </a:rPr>
                        <a:t>Supporting evidence</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6EEF7"/>
                    </a:solidFill>
                  </a:tcPr>
                </a:tc>
                <a:extLst>
                  <a:ext uri="{0D108BD9-81ED-4DB2-BD59-A6C34878D82A}">
                    <a16:rowId xmlns:a16="http://schemas.microsoft.com/office/drawing/2014/main" val="938675785"/>
                  </a:ext>
                </a:extLst>
              </a:tr>
              <a:tr h="370840">
                <a:tc>
                  <a:txBody>
                    <a:bodyPr/>
                    <a:lstStyle/>
                    <a:p>
                      <a:pPr algn="l">
                        <a:spcBef>
                          <a:spcPts val="0"/>
                        </a:spcBef>
                        <a:spcAft>
                          <a:spcPts val="0"/>
                        </a:spcAft>
                      </a:pPr>
                      <a:r>
                        <a:rPr sz="470" b="1">
                          <a:solidFill>
                            <a:srgbClr val="141F2B"/>
                          </a:solidFill>
                          <a:latin typeface="Aptos"/>
                        </a:rPr>
                        <a:t>Plan and monitor</a:t>
                      </a:r>
                    </a:p>
                    <a:p>
                      <a:pPr>
                        <a:spcBef>
                          <a:spcPts val="0"/>
                        </a:spcBef>
                        <a:spcAft>
                          <a:spcPts val="0"/>
                        </a:spcAft>
                      </a:pPr>
                      <a:r>
                        <a:rPr sz="470" b="1">
                          <a:solidFill>
                            <a:srgbClr val="141F2B"/>
                          </a:solidFill>
                          <a:latin typeface="Aptos"/>
                        </a:rPr>
                        <a:t>(2025/26)</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spcBef>
                          <a:spcPts val="0"/>
                        </a:spcBef>
                        <a:spcAft>
                          <a:spcPts val="0"/>
                        </a:spcAft>
                      </a:pPr>
                      <a:r>
                        <a:rPr sz="475" b="0">
                          <a:solidFill>
                            <a:srgbClr val="141F2B"/>
                          </a:solidFill>
                          <a:latin typeface="Aptos"/>
                        </a:rPr>
                        <a:t>Offer a broader and more equal range of sports and physical activities for all pupils, including equal access for boys and girls.</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spcBef>
                          <a:spcPts val="0"/>
                        </a:spcBef>
                        <a:spcAft>
                          <a:spcPts val="0"/>
                        </a:spcAft>
                      </a:pPr>
                      <a:r>
                        <a:rPr sz="500" b="0">
                          <a:solidFill>
                            <a:srgbClr val="313D49"/>
                          </a:solidFill>
                          <a:latin typeface="Aptos"/>
                        </a:rPr>
                        <a:t>Offer enrichment in rugby, cricket, dance/cheerleading, multi-sports and Build a Baller football, alongside other school clubs. Include additional girls’ activities, SEND adaptations and links with inclusive competition.</a:t>
                      </a:r>
                    </a:p>
                  </a:txBody>
                  <a:tcPr marL="25400" marR="25400" marT="12700" marB="1270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spcBef>
                          <a:spcPts val="0"/>
                        </a:spcBef>
                        <a:spcAft>
                          <a:spcPts val="0"/>
                        </a:spcAft>
                      </a:pPr>
                      <a:r>
                        <a:rPr sz="500" b="0">
                          <a:solidFill>
                            <a:srgbClr val="313D49"/>
                          </a:solidFill>
                          <a:latin typeface="Aptos"/>
                        </a:rPr>
                        <a:t>More pupils can try different activities and identify a sport they enjoy, regardless of sex or additional needs.</a:t>
                      </a:r>
                    </a:p>
                  </a:txBody>
                  <a:tcPr marL="25400" marR="25400" marT="12700" marB="1270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spcBef>
                          <a:spcPts val="0"/>
                        </a:spcBef>
                        <a:spcAft>
                          <a:spcPts val="0"/>
                        </a:spcAft>
                      </a:pPr>
                      <a:r>
                        <a:rPr sz="500" b="0">
                          <a:solidFill>
                            <a:srgbClr val="313D49"/>
                          </a:solidFill>
                          <a:latin typeface="Aptos"/>
                        </a:rPr>
                        <a:t>Enrichment timetable, club registers by pupil group, provider information, photographs and pupil voice.</a:t>
                      </a:r>
                    </a:p>
                  </a:txBody>
                  <a:tcPr marL="25400" marR="25400" marT="12700" marB="1270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algn="l">
                        <a:spcBef>
                          <a:spcPts val="0"/>
                        </a:spcBef>
                        <a:spcAft>
                          <a:spcPts val="0"/>
                        </a:spcAft>
                      </a:pPr>
                      <a:endParaRPr/>
                    </a:p>
                    <a:p>
                      <a:pPr>
                        <a:spcBef>
                          <a:spcPts val="0"/>
                        </a:spcBef>
                        <a:spcAft>
                          <a:spcPts val="0"/>
                        </a:spcAft>
                      </a:pPr>
                      <a:endParaRP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6EEF7"/>
                    </a:solidFill>
                  </a:tcPr>
                </a:tc>
                <a:tc>
                  <a:txBody>
                    <a:bodyPr/>
                    <a:lstStyle/>
                    <a:p>
                      <a:pPr algn="l">
                        <a:spcBef>
                          <a:spcPts val="0"/>
                        </a:spcBef>
                        <a:spcAft>
                          <a:spcPts val="0"/>
                        </a:spcAft>
                      </a:pPr>
                      <a:r>
                        <a:rPr sz="490" b="1">
                          <a:solidFill>
                            <a:srgbClr val="141F2B"/>
                          </a:solidFill>
                          <a:latin typeface="Aptos"/>
                        </a:rPr>
                        <a:t>What impact have you seen?</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6EEF7"/>
                    </a:solidFill>
                  </a:tcPr>
                </a:tc>
                <a:tc>
                  <a:txBody>
                    <a:bodyPr/>
                    <a:lstStyle/>
                    <a:p>
                      <a:pPr algn="l">
                        <a:spcBef>
                          <a:spcPts val="0"/>
                        </a:spcBef>
                        <a:spcAft>
                          <a:spcPts val="0"/>
                        </a:spcAft>
                      </a:pPr>
                      <a:r>
                        <a:rPr sz="490" b="1">
                          <a:solidFill>
                            <a:srgbClr val="141F2B"/>
                          </a:solidFill>
                          <a:latin typeface="Aptos"/>
                        </a:rPr>
                        <a:t>Are the improvements sustainable? How?</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6EEF7"/>
                    </a:solidFill>
                  </a:tcPr>
                </a:tc>
                <a:tc>
                  <a:txBody>
                    <a:bodyPr/>
                    <a:lstStyle/>
                    <a:p>
                      <a:pPr algn="l">
                        <a:spcBef>
                          <a:spcPts val="0"/>
                        </a:spcBef>
                        <a:spcAft>
                          <a:spcPts val="0"/>
                        </a:spcAft>
                      </a:pPr>
                      <a:r>
                        <a:rPr sz="490" b="1">
                          <a:solidFill>
                            <a:srgbClr val="141F2B"/>
                          </a:solidFill>
                          <a:latin typeface="Aptos"/>
                        </a:rPr>
                        <a:t>Supporting evidence</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6EEF7"/>
                    </a:solidFill>
                  </a:tcPr>
                </a:tc>
                <a:tc>
                  <a:txBody>
                    <a:bodyPr/>
                    <a:lstStyle/>
                    <a:p>
                      <a:pPr algn="l">
                        <a:spcBef>
                          <a:spcPts val="0"/>
                        </a:spcBef>
                        <a:spcAft>
                          <a:spcPts val="0"/>
                        </a:spcAft>
                      </a:pPr>
                      <a:r>
                        <a:rPr sz="490" b="1">
                          <a:solidFill>
                            <a:srgbClr val="141F2B"/>
                          </a:solidFill>
                          <a:latin typeface="Aptos"/>
                        </a:rPr>
                        <a:t>Approx. cost</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6EEF7"/>
                    </a:solidFill>
                  </a:tcPr>
                </a:tc>
                <a:extLst>
                  <a:ext uri="{0D108BD9-81ED-4DB2-BD59-A6C34878D82A}">
                    <a16:rowId xmlns:a16="http://schemas.microsoft.com/office/drawing/2014/main" val="3420514327"/>
                  </a:ext>
                </a:extLst>
              </a:tr>
              <a:tr h="370840">
                <a:tc>
                  <a:txBody>
                    <a:bodyPr/>
                    <a:lstStyle/>
                    <a:p>
                      <a:pPr algn="l">
                        <a:spcBef>
                          <a:spcPts val="0"/>
                        </a:spcBef>
                        <a:spcAft>
                          <a:spcPts val="0"/>
                        </a:spcAft>
                      </a:pPr>
                      <a:r>
                        <a:rPr sz="470" b="1">
                          <a:solidFill>
                            <a:srgbClr val="141F2B"/>
                          </a:solidFill>
                          <a:latin typeface="Aptos"/>
                        </a:rPr>
                        <a:t>Evaluate</a:t>
                      </a:r>
                    </a:p>
                    <a:p>
                      <a:pPr>
                        <a:spcBef>
                          <a:spcPts val="0"/>
                        </a:spcBef>
                        <a:spcAft>
                          <a:spcPts val="0"/>
                        </a:spcAft>
                      </a:pPr>
                      <a:r>
                        <a:rPr sz="470" b="1">
                          <a:solidFill>
                            <a:srgbClr val="141F2B"/>
                          </a:solidFill>
                          <a:latin typeface="Aptos"/>
                        </a:rPr>
                        <a:t>(July 2026)</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spcBef>
                          <a:spcPts val="0"/>
                        </a:spcBef>
                        <a:spcAft>
                          <a:spcPts val="0"/>
                        </a:spcAft>
                      </a:pPr>
                      <a:r>
                        <a:rPr sz="500" b="0">
                          <a:solidFill>
                            <a:srgbClr val="313D49"/>
                          </a:solidFill>
                          <a:latin typeface="Aptos"/>
                        </a:rPr>
                        <a:t>The enrichment offer broadened to include rugby, cricket, dance/cheerleading, multi-sports and specialist football training. Girls’ access and SEND-inclusive opportunities received targeted support.</a:t>
                      </a:r>
                    </a:p>
                  </a:txBody>
                  <a:tcPr marL="25400" marR="25400" marT="12700" marB="1270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spcBef>
                          <a:spcPts val="0"/>
                        </a:spcBef>
                        <a:spcAft>
                          <a:spcPts val="0"/>
                        </a:spcAft>
                      </a:pPr>
                      <a:r>
                        <a:rPr sz="500" b="0">
                          <a:solidFill>
                            <a:srgbClr val="313D49"/>
                          </a:solidFill>
                          <a:latin typeface="Aptos"/>
                        </a:rPr>
                        <a:t>Repeat provision that pupils value; use attendance and feedback to identify missing groups. Record any premium-funded and separately funded coaching correctly.</a:t>
                      </a:r>
                    </a:p>
                  </a:txBody>
                  <a:tcPr marL="25400" marR="25400" marT="12700" marB="1270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spcBef>
                          <a:spcPts val="0"/>
                        </a:spcBef>
                        <a:spcAft>
                          <a:spcPts val="0"/>
                        </a:spcAft>
                      </a:pPr>
                      <a:r>
                        <a:rPr sz="500" b="0">
                          <a:solidFill>
                            <a:srgbClr val="313D49"/>
                          </a:solidFill>
                          <a:latin typeface="Aptos"/>
                        </a:rPr>
                        <a:t>Club registers, pupil and staff feedback, photographs, coach records and the Gold certificate.</a:t>
                      </a:r>
                    </a:p>
                  </a:txBody>
                  <a:tcPr marL="25400" marR="25400" marT="12700" marB="1270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spcBef>
                          <a:spcPts val="0"/>
                        </a:spcBef>
                        <a:spcAft>
                          <a:spcPts val="0"/>
                        </a:spcAft>
                      </a:pPr>
                      <a:r>
                        <a:rPr sz="500" b="0">
                          <a:solidFill>
                            <a:srgbClr val="313D49"/>
                          </a:solidFill>
                          <a:latin typeface="Aptos"/>
                        </a:rPr>
                        <a:t>£3,000 total extra-curricular spend (DfE). Build a Baller has combined funding; provider split not supplied.</a:t>
                      </a:r>
                    </a:p>
                  </a:txBody>
                  <a:tcPr marL="25400" marR="25400" marT="12700" marB="1270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5362114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DF2AFC-9A7C-DB8D-90BA-312A1E67F5A5}"/>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6EA4D50-E9BD-B19E-DF26-D7A38A9C06EF}"/>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7415927F-87F2-05EB-8DD1-359F1166BACC}"/>
              </a:ext>
            </a:extLst>
          </p:cNvPr>
          <p:cNvSpPr txBox="1"/>
          <p:nvPr/>
        </p:nvSpPr>
        <p:spPr>
          <a:xfrm>
            <a:off x="241825" y="208550"/>
            <a:ext cx="3559359" cy="276999"/>
          </a:xfrm>
          <a:prstGeom prst="rect">
            <a:avLst/>
          </a:prstGeom>
          <a:noFill/>
        </p:spPr>
        <p:txBody>
          <a:bodyPr wrap="square" lIns="25400" tIns="12700" rIns="25400" bIns="12700" rtlCol="0">
            <a:spAutoFit/>
          </a:bodyPr>
          <a:lstStyle/>
          <a:p>
            <a:r>
              <a:rPr sz="1120" b="1">
                <a:solidFill>
                  <a:srgbClr val="313D49"/>
                </a:solidFill>
                <a:latin typeface="Aptos"/>
              </a:rPr>
              <a:t>Objective 5: Competitive sport and representation</a:t>
            </a:r>
          </a:p>
        </p:txBody>
      </p:sp>
      <p:graphicFrame>
        <p:nvGraphicFramePr>
          <p:cNvPr id="2" name="Table 1">
            <a:extLst>
              <a:ext uri="{FF2B5EF4-FFF2-40B4-BE49-F238E27FC236}">
                <a16:creationId xmlns:a16="http://schemas.microsoft.com/office/drawing/2014/main" id="{6FC2DE98-3E8B-8664-0AF1-4BC465269E4A}"/>
              </a:ext>
            </a:extLst>
          </p:cNvPr>
          <p:cNvGraphicFramePr>
            <a:graphicFrameLocks noGrp="1"/>
          </p:cNvGraphicFramePr>
          <p:nvPr/>
        </p:nvGraphicFramePr>
        <p:xfrm>
          <a:off x="294842" y="694098"/>
          <a:ext cx="5530128" cy="1455861"/>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l">
                        <a:spcBef>
                          <a:spcPts val="0"/>
                        </a:spcBef>
                        <a:spcAft>
                          <a:spcPts val="0"/>
                        </a:spcAft>
                      </a:pPr>
                      <a:endParaRP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6EEF7"/>
                    </a:solidFill>
                  </a:tcPr>
                </a:tc>
                <a:tc>
                  <a:txBody>
                    <a:bodyPr/>
                    <a:lstStyle/>
                    <a:p>
                      <a:pPr algn="l">
                        <a:spcBef>
                          <a:spcPts val="0"/>
                        </a:spcBef>
                        <a:spcAft>
                          <a:spcPts val="0"/>
                        </a:spcAft>
                      </a:pPr>
                      <a:r>
                        <a:rPr sz="490" b="1">
                          <a:solidFill>
                            <a:srgbClr val="141F2B"/>
                          </a:solidFill>
                          <a:latin typeface="Aptos"/>
                        </a:rPr>
                        <a:t>Intent - what is your objective?</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6EEF7"/>
                    </a:solidFill>
                  </a:tcPr>
                </a:tc>
                <a:tc>
                  <a:txBody>
                    <a:bodyPr/>
                    <a:lstStyle/>
                    <a:p>
                      <a:pPr algn="l">
                        <a:spcBef>
                          <a:spcPts val="0"/>
                        </a:spcBef>
                        <a:spcAft>
                          <a:spcPts val="0"/>
                        </a:spcAft>
                      </a:pPr>
                      <a:r>
                        <a:rPr sz="490" b="1">
                          <a:solidFill>
                            <a:srgbClr val="141F2B"/>
                          </a:solidFill>
                          <a:latin typeface="Aptos"/>
                        </a:rPr>
                        <a:t>Implementation - How will you achieve this?</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6EEF7"/>
                    </a:solidFill>
                  </a:tcPr>
                </a:tc>
                <a:tc>
                  <a:txBody>
                    <a:bodyPr/>
                    <a:lstStyle/>
                    <a:p>
                      <a:pPr algn="l">
                        <a:spcBef>
                          <a:spcPts val="0"/>
                        </a:spcBef>
                        <a:spcAft>
                          <a:spcPts val="0"/>
                        </a:spcAft>
                      </a:pPr>
                      <a:r>
                        <a:rPr sz="490" b="1">
                          <a:solidFill>
                            <a:srgbClr val="141F2B"/>
                          </a:solidFill>
                          <a:latin typeface="Aptos"/>
                        </a:rPr>
                        <a:t>Impact - What do you hope to see?</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6EEF7"/>
                    </a:solidFill>
                  </a:tcPr>
                </a:tc>
                <a:tc>
                  <a:txBody>
                    <a:bodyPr/>
                    <a:lstStyle/>
                    <a:p>
                      <a:pPr algn="l">
                        <a:spcBef>
                          <a:spcPts val="0"/>
                        </a:spcBef>
                        <a:spcAft>
                          <a:spcPts val="0"/>
                        </a:spcAft>
                      </a:pPr>
                      <a:r>
                        <a:rPr sz="490" b="1">
                          <a:solidFill>
                            <a:srgbClr val="141F2B"/>
                          </a:solidFill>
                          <a:latin typeface="Aptos"/>
                        </a:rPr>
                        <a:t>Supporting evidence</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6EEF7"/>
                    </a:solidFill>
                  </a:tcPr>
                </a:tc>
                <a:extLst>
                  <a:ext uri="{0D108BD9-81ED-4DB2-BD59-A6C34878D82A}">
                    <a16:rowId xmlns:a16="http://schemas.microsoft.com/office/drawing/2014/main" val="938675785"/>
                  </a:ext>
                </a:extLst>
              </a:tr>
              <a:tr h="370840">
                <a:tc>
                  <a:txBody>
                    <a:bodyPr/>
                    <a:lstStyle/>
                    <a:p>
                      <a:pPr algn="l">
                        <a:spcBef>
                          <a:spcPts val="0"/>
                        </a:spcBef>
                        <a:spcAft>
                          <a:spcPts val="0"/>
                        </a:spcAft>
                      </a:pPr>
                      <a:r>
                        <a:rPr sz="470" b="1">
                          <a:solidFill>
                            <a:srgbClr val="141F2B"/>
                          </a:solidFill>
                          <a:latin typeface="Aptos"/>
                        </a:rPr>
                        <a:t>Plan and monitor</a:t>
                      </a:r>
                    </a:p>
                    <a:p>
                      <a:pPr>
                        <a:spcBef>
                          <a:spcPts val="0"/>
                        </a:spcBef>
                        <a:spcAft>
                          <a:spcPts val="0"/>
                        </a:spcAft>
                      </a:pPr>
                      <a:r>
                        <a:rPr sz="470" b="1">
                          <a:solidFill>
                            <a:srgbClr val="141F2B"/>
                          </a:solidFill>
                          <a:latin typeface="Aptos"/>
                        </a:rPr>
                        <a:t>(2025/26)</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spcBef>
                          <a:spcPts val="0"/>
                        </a:spcBef>
                        <a:spcAft>
                          <a:spcPts val="0"/>
                        </a:spcAft>
                      </a:pPr>
                      <a:r>
                        <a:rPr sz="475" b="0">
                          <a:solidFill>
                            <a:srgbClr val="141F2B"/>
                          </a:solidFill>
                          <a:latin typeface="Aptos"/>
                        </a:rPr>
                        <a:t>Increase participation in competitive sport so more pupils represent Lowercroft and develop resilience, teamwork and sportsmanship.</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spcBef>
                          <a:spcPts val="0"/>
                        </a:spcBef>
                        <a:spcAft>
                          <a:spcPts val="0"/>
                        </a:spcAft>
                      </a:pPr>
                      <a:r>
                        <a:rPr sz="500" b="0">
                          <a:solidFill>
                            <a:srgbClr val="313D49"/>
                          </a:solidFill>
                          <a:latin typeface="Aptos"/>
                        </a:rPr>
                        <a:t>Use inter-school events and fixtures alongside additional girls’ sporting opportunities, Panathlon and inclusive competitions. Track who represents school and offer suitable events to a wide range of pupils.</a:t>
                      </a:r>
                    </a:p>
                  </a:txBody>
                  <a:tcPr marL="25400" marR="25400" marT="12700" marB="1270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spcBef>
                          <a:spcPts val="0"/>
                        </a:spcBef>
                        <a:spcAft>
                          <a:spcPts val="0"/>
                        </a:spcAft>
                      </a:pPr>
                      <a:r>
                        <a:rPr sz="475" b="0">
                          <a:solidFill>
                            <a:srgbClr val="141F2B"/>
                          </a:solidFill>
                          <a:latin typeface="Aptos"/>
                        </a:rPr>
                        <a:t>More pupils compete at the right level, including pupils beyond the “first team”. Children show confidence, teamwork and respect in competitive contexts.</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spcBef>
                          <a:spcPts val="0"/>
                        </a:spcBef>
                        <a:spcAft>
                          <a:spcPts val="0"/>
                        </a:spcAft>
                      </a:pPr>
                      <a:r>
                        <a:rPr sz="500" b="0">
                          <a:solidFill>
                            <a:srgbClr val="313D49"/>
                          </a:solidFill>
                          <a:latin typeface="Aptos"/>
                        </a:rPr>
                        <a:t>Club registers, fixture and competition records, participant lists, photographs and School Games evidence.</a:t>
                      </a:r>
                    </a:p>
                  </a:txBody>
                  <a:tcPr marL="25400" marR="25400" marT="12700" marB="1270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algn="l">
                        <a:spcBef>
                          <a:spcPts val="0"/>
                        </a:spcBef>
                        <a:spcAft>
                          <a:spcPts val="0"/>
                        </a:spcAft>
                      </a:pPr>
                      <a:endParaRPr/>
                    </a:p>
                    <a:p>
                      <a:pPr>
                        <a:spcBef>
                          <a:spcPts val="0"/>
                        </a:spcBef>
                        <a:spcAft>
                          <a:spcPts val="0"/>
                        </a:spcAft>
                      </a:pPr>
                      <a:endParaRP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6EEF7"/>
                    </a:solidFill>
                  </a:tcPr>
                </a:tc>
                <a:tc>
                  <a:txBody>
                    <a:bodyPr/>
                    <a:lstStyle/>
                    <a:p>
                      <a:pPr algn="l">
                        <a:spcBef>
                          <a:spcPts val="0"/>
                        </a:spcBef>
                        <a:spcAft>
                          <a:spcPts val="0"/>
                        </a:spcAft>
                      </a:pPr>
                      <a:r>
                        <a:rPr sz="490" b="1">
                          <a:solidFill>
                            <a:srgbClr val="141F2B"/>
                          </a:solidFill>
                          <a:latin typeface="Aptos"/>
                        </a:rPr>
                        <a:t>What impact have you seen?</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6EEF7"/>
                    </a:solidFill>
                  </a:tcPr>
                </a:tc>
                <a:tc>
                  <a:txBody>
                    <a:bodyPr/>
                    <a:lstStyle/>
                    <a:p>
                      <a:pPr algn="l">
                        <a:spcBef>
                          <a:spcPts val="0"/>
                        </a:spcBef>
                        <a:spcAft>
                          <a:spcPts val="0"/>
                        </a:spcAft>
                      </a:pPr>
                      <a:r>
                        <a:rPr sz="490" b="1">
                          <a:solidFill>
                            <a:srgbClr val="141F2B"/>
                          </a:solidFill>
                          <a:latin typeface="Aptos"/>
                        </a:rPr>
                        <a:t>Are the improvements sustainable? How?</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6EEF7"/>
                    </a:solidFill>
                  </a:tcPr>
                </a:tc>
                <a:tc>
                  <a:txBody>
                    <a:bodyPr/>
                    <a:lstStyle/>
                    <a:p>
                      <a:pPr algn="l">
                        <a:spcBef>
                          <a:spcPts val="0"/>
                        </a:spcBef>
                        <a:spcAft>
                          <a:spcPts val="0"/>
                        </a:spcAft>
                      </a:pPr>
                      <a:r>
                        <a:rPr sz="490" b="1">
                          <a:solidFill>
                            <a:srgbClr val="141F2B"/>
                          </a:solidFill>
                          <a:latin typeface="Aptos"/>
                        </a:rPr>
                        <a:t>Supporting evidence</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6EEF7"/>
                    </a:solidFill>
                  </a:tcPr>
                </a:tc>
                <a:tc>
                  <a:txBody>
                    <a:bodyPr/>
                    <a:lstStyle/>
                    <a:p>
                      <a:pPr algn="l">
                        <a:spcBef>
                          <a:spcPts val="0"/>
                        </a:spcBef>
                        <a:spcAft>
                          <a:spcPts val="0"/>
                        </a:spcAft>
                      </a:pPr>
                      <a:r>
                        <a:rPr sz="490" b="1">
                          <a:solidFill>
                            <a:srgbClr val="141F2B"/>
                          </a:solidFill>
                          <a:latin typeface="Aptos"/>
                        </a:rPr>
                        <a:t>Approx. cost</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6EEF7"/>
                    </a:solidFill>
                  </a:tcPr>
                </a:tc>
                <a:extLst>
                  <a:ext uri="{0D108BD9-81ED-4DB2-BD59-A6C34878D82A}">
                    <a16:rowId xmlns:a16="http://schemas.microsoft.com/office/drawing/2014/main" val="3420514327"/>
                  </a:ext>
                </a:extLst>
              </a:tr>
              <a:tr h="370840">
                <a:tc>
                  <a:txBody>
                    <a:bodyPr/>
                    <a:lstStyle/>
                    <a:p>
                      <a:pPr algn="l">
                        <a:spcBef>
                          <a:spcPts val="0"/>
                        </a:spcBef>
                        <a:spcAft>
                          <a:spcPts val="0"/>
                        </a:spcAft>
                      </a:pPr>
                      <a:r>
                        <a:rPr sz="470" b="1">
                          <a:solidFill>
                            <a:srgbClr val="141F2B"/>
                          </a:solidFill>
                          <a:latin typeface="Aptos"/>
                        </a:rPr>
                        <a:t>Evaluate</a:t>
                      </a:r>
                    </a:p>
                    <a:p>
                      <a:pPr>
                        <a:spcBef>
                          <a:spcPts val="0"/>
                        </a:spcBef>
                        <a:spcAft>
                          <a:spcPts val="0"/>
                        </a:spcAft>
                      </a:pPr>
                      <a:r>
                        <a:rPr sz="470" b="1">
                          <a:solidFill>
                            <a:srgbClr val="141F2B"/>
                          </a:solidFill>
                          <a:latin typeface="Aptos"/>
                        </a:rPr>
                        <a:t>(July 2026)</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spcBef>
                          <a:spcPts val="0"/>
                        </a:spcBef>
                        <a:spcAft>
                          <a:spcPts val="0"/>
                        </a:spcAft>
                      </a:pPr>
                      <a:r>
                        <a:rPr sz="500" b="0">
                          <a:solidFill>
                            <a:srgbClr val="313D49"/>
                          </a:solidFill>
                          <a:latin typeface="Aptos"/>
                        </a:rPr>
                        <a:t>Gold School Games Mark achieved for 2025/26. Girls’ opportunities and Panathlon/inclusive competitions formed part of the school offer; participation totals should be taken from registers.</a:t>
                      </a:r>
                    </a:p>
                  </a:txBody>
                  <a:tcPr marL="25400" marR="25400" marT="12700" marB="1270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spcBef>
                          <a:spcPts val="0"/>
                        </a:spcBef>
                        <a:spcAft>
                          <a:spcPts val="0"/>
                        </a:spcAft>
                      </a:pPr>
                      <a:r>
                        <a:rPr sz="475" b="0">
                          <a:solidFill>
                            <a:srgbClr val="141F2B"/>
                          </a:solidFill>
                          <a:latin typeface="Aptos"/>
                        </a:rPr>
                        <a:t>Sustained through annual competition calendar, named staff for events, standard parent letters and continued SGO partnership.</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spcBef>
                          <a:spcPts val="0"/>
                        </a:spcBef>
                        <a:spcAft>
                          <a:spcPts val="0"/>
                        </a:spcAft>
                      </a:pPr>
                      <a:r>
                        <a:rPr sz="500" b="0">
                          <a:solidFill>
                            <a:srgbClr val="313D49"/>
                          </a:solidFill>
                          <a:latin typeface="Aptos"/>
                        </a:rPr>
                        <a:t>Gold Mark certificate, competition registers, event photographs and pupil/staff feedback.</a:t>
                      </a:r>
                    </a:p>
                  </a:txBody>
                  <a:tcPr marL="25400" marR="25400" marT="12700" marB="1270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spcBef>
                          <a:spcPts val="0"/>
                        </a:spcBef>
                        <a:spcAft>
                          <a:spcPts val="0"/>
                        </a:spcAft>
                      </a:pPr>
                      <a:r>
                        <a:rPr sz="475" b="0">
                          <a:solidFill>
                            <a:srgbClr val="141F2B"/>
                          </a:solidFill>
                          <a:latin typeface="Aptos"/>
                        </a:rPr>
                        <a:t>£500 SGO associated costs; £590 memberships/subscriptions; external competitions £0 where events were free</a:t>
                      </a:r>
                    </a:p>
                  </a:txBody>
                  <a:tcPr marL="25400" marR="25400" marT="15240" marB="1524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17205321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99847C-2B42-CB6E-A3A8-FBC53086DBEA}"/>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80D0268-9FFC-E12D-3361-CE303B154D08}"/>
              </a:ext>
            </a:extLst>
          </p:cNvPr>
          <p:cNvPicPr>
            <a:picLocks noChangeAspect="1"/>
          </p:cNvPicPr>
          <p:nvPr/>
        </p:nvPicPr>
        <p:blipFill>
          <a:blip r:embed="rId2"/>
          <a:stretch>
            <a:fillRect/>
          </a:stretch>
        </p:blipFill>
        <p:spPr>
          <a:xfrm>
            <a:off x="77611" y="132910"/>
            <a:ext cx="5895618" cy="4189626"/>
          </a:xfrm>
          <a:prstGeom prst="rect">
            <a:avLst/>
          </a:prstGeom>
        </p:spPr>
      </p:pic>
      <p:sp>
        <p:nvSpPr>
          <p:cNvPr id="4" name="TextBox 3">
            <a:extLst>
              <a:ext uri="{FF2B5EF4-FFF2-40B4-BE49-F238E27FC236}">
                <a16:creationId xmlns:a16="http://schemas.microsoft.com/office/drawing/2014/main" id="{61BAB802-43D4-8699-5757-2F1FE9113452}"/>
              </a:ext>
            </a:extLst>
          </p:cNvPr>
          <p:cNvSpPr txBox="1"/>
          <p:nvPr/>
        </p:nvSpPr>
        <p:spPr>
          <a:xfrm>
            <a:off x="241825" y="226711"/>
            <a:ext cx="3559359" cy="276999"/>
          </a:xfrm>
          <a:prstGeom prst="rect">
            <a:avLst/>
          </a:prstGeom>
          <a:noFill/>
        </p:spPr>
        <p:txBody>
          <a:bodyPr wrap="square" lIns="25400" tIns="12700" rIns="25400" bIns="12700" rtlCol="0">
            <a:spAutoFit/>
          </a:bodyPr>
          <a:lstStyle/>
          <a:p>
            <a:r>
              <a:rPr sz="1250" b="1">
                <a:solidFill>
                  <a:srgbClr val="313D49"/>
                </a:solidFill>
                <a:latin typeface="Aptos"/>
              </a:rPr>
              <a:t>Evidence summary and publication notes</a:t>
            </a:r>
          </a:p>
        </p:txBody>
      </p:sp>
      <p:sp>
        <p:nvSpPr>
          <p:cNvPr id="7" name="TextBox 6">
            <a:extLst>
              <a:ext uri="{FF2B5EF4-FFF2-40B4-BE49-F238E27FC236}">
                <a16:creationId xmlns:a16="http://schemas.microsoft.com/office/drawing/2014/main" id="{290DCC7D-37B2-168B-8CF8-B93E9B7FE518}"/>
              </a:ext>
            </a:extLst>
          </p:cNvPr>
          <p:cNvSpPr txBox="1"/>
          <p:nvPr/>
        </p:nvSpPr>
        <p:spPr>
          <a:xfrm>
            <a:off x="241825" y="818443"/>
            <a:ext cx="5604734" cy="1921552"/>
          </a:xfrm>
          <a:prstGeom prst="rect">
            <a:avLst/>
          </a:prstGeom>
          <a:noFill/>
        </p:spPr>
        <p:txBody>
          <a:bodyPr wrap="square" lIns="25400" tIns="12700" rIns="25400" bIns="12700">
            <a:spAutoFit/>
          </a:bodyPr>
          <a:lstStyle/>
          <a:p>
            <a:pPr algn="ctr">
              <a:spcBef>
                <a:spcPts val="0"/>
              </a:spcBef>
              <a:spcAft>
                <a:spcPts val="0"/>
              </a:spcAft>
              <a:buNone/>
            </a:pPr>
            <a:r>
              <a:rPr sz="720" b="0" dirty="0">
                <a:solidFill>
                  <a:srgbClr val="313D49"/>
                </a:solidFill>
                <a:latin typeface="Aptos"/>
              </a:rPr>
              <a:t>DfE digital return 2025/26: total PE and Sport Premium £17,990; no unspent premium; CPD £10,500; extra-curricular £3,000; equipment/resources £3,400; memberships/subscriptions £590; SGO associated costs £500.</a:t>
            </a:r>
            <a:br>
              <a:rPr dirty="0"/>
            </a:br>
            <a:br>
              <a:rPr dirty="0"/>
            </a:br>
            <a:r>
              <a:rPr sz="720" b="0" dirty="0">
                <a:solidFill>
                  <a:srgbClr val="313D49"/>
                </a:solidFill>
                <a:latin typeface="Aptos"/>
              </a:rPr>
              <a:t>Targeted spending: SEND = yes; girls’ access = yes; disadvantaged pupils = yes; long-term medical conditions = no.</a:t>
            </a:r>
            <a:br>
              <a:rPr dirty="0"/>
            </a:br>
            <a:br>
              <a:rPr dirty="0"/>
            </a:br>
            <a:r>
              <a:rPr sz="720" b="0" dirty="0">
                <a:solidFill>
                  <a:srgbClr val="313D49"/>
                </a:solidFill>
                <a:latin typeface="Aptos"/>
              </a:rPr>
              <a:t>Swimming and water safety: 100% of current Year 6 cohort met all three measures: 25m competency, range of strokes and safe self-rescue.</a:t>
            </a:r>
            <a:br>
              <a:rPr dirty="0"/>
            </a:br>
            <a:br>
              <a:rPr dirty="0"/>
            </a:br>
            <a:r>
              <a:rPr sz="720" b="0" dirty="0">
                <a:solidFill>
                  <a:srgbClr val="313D49"/>
                </a:solidFill>
                <a:latin typeface="Aptos"/>
              </a:rPr>
              <a:t>Supporting evidence held: School Games Gold certificate 2025/26, PE showcase/deep-dive materials, club registers, event photos, pupil voice, staff voice, team sheets, PE curriculum progression and communications to families.</a:t>
            </a:r>
            <a:br>
              <a:rPr dirty="0"/>
            </a:br>
            <a:br>
              <a:rPr dirty="0"/>
            </a:br>
            <a:endParaRPr lang="en-GB" sz="800" dirty="0">
              <a:effectLst/>
              <a:latin typeface="Calibri" panose="020F0502020204030204" pitchFamily="34" charset="0"/>
              <a:ea typeface="Calibri" panose="020F0502020204030204" pitchFamily="34" charset="0"/>
            </a:endParaRPr>
          </a:p>
        </p:txBody>
      </p:sp>
      <p:pic>
        <p:nvPicPr>
          <p:cNvPr id="8" name="Picture 7" descr="Gold_Logo_25-26.png"/>
          <p:cNvPicPr>
            <a:picLocks noChangeAspect="1"/>
          </p:cNvPicPr>
          <p:nvPr/>
        </p:nvPicPr>
        <p:blipFill>
          <a:blip r:embed="rId3"/>
          <a:stretch>
            <a:fillRect/>
          </a:stretch>
        </p:blipFill>
        <p:spPr>
          <a:xfrm>
            <a:off x="4762285" y="3184987"/>
            <a:ext cx="899657" cy="899657"/>
          </a:xfrm>
          <a:prstGeom prst="rect">
            <a:avLst/>
          </a:prstGeom>
        </p:spPr>
      </p:pic>
    </p:spTree>
    <p:extLst>
      <p:ext uri="{BB962C8B-B14F-4D97-AF65-F5344CB8AC3E}">
        <p14:creationId xmlns:p14="http://schemas.microsoft.com/office/powerpoint/2010/main" val="160601028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fab31e5f-043a-482c-861b-6cb8ca73b131">
      <Terms xmlns="http://schemas.microsoft.com/office/infopath/2007/PartnerControls"/>
    </lcf76f155ced4ddcb4097134ff3c332f>
    <TaxCatchAll xmlns="fce11d91-e471-45ab-a8c8-93a6c3635983"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A1AD1AD39EAF564D8C833FDE61BF9F3D" ma:contentTypeVersion="16" ma:contentTypeDescription="Create a new document." ma:contentTypeScope="" ma:versionID="572d7fd436e2a8a5252ea2f989d24bbb">
  <xsd:schema xmlns:xsd="http://www.w3.org/2001/XMLSchema" xmlns:xs="http://www.w3.org/2001/XMLSchema" xmlns:p="http://schemas.microsoft.com/office/2006/metadata/properties" xmlns:ns2="fab31e5f-043a-482c-861b-6cb8ca73b131" xmlns:ns3="fce11d91-e471-45ab-a8c8-93a6c3635983" targetNamespace="http://schemas.microsoft.com/office/2006/metadata/properties" ma:root="true" ma:fieldsID="d74cbcaf4364179bb2a9d60b15a18dc7" ns2:_="" ns3:_="">
    <xsd:import namespace="fab31e5f-043a-482c-861b-6cb8ca73b131"/>
    <xsd:import namespace="fce11d91-e471-45ab-a8c8-93a6c3635983"/>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Location" minOccurs="0"/>
                <xsd:element ref="ns2:lcf76f155ced4ddcb4097134ff3c332f" minOccurs="0"/>
                <xsd:element ref="ns3:TaxCatchAll" minOccurs="0"/>
                <xsd:element ref="ns2:MediaServiceOCR" minOccurs="0"/>
                <xsd:element ref="ns3:SharedWithUsers" minOccurs="0"/>
                <xsd:element ref="ns3:SharedWithDetail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ab31e5f-043a-482c-861b-6cb8ca73b13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Location" ma:index="15" nillable="true" ma:displayName="Location" ma:indexed="true" ma:internalName="MediaServiceLocatio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85b4ab56-8788-46b9-bc15-33cb29d9dd54"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ce11d91-e471-45ab-a8c8-93a6c3635983"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e790dfce-26ca-4e12-a651-2723c07b54e1}" ma:internalName="TaxCatchAll" ma:showField="CatchAllData" ma:web="fce11d91-e471-45ab-a8c8-93a6c3635983">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BCCC6DE-07BD-4B0C-AFC8-E1743B984735}">
  <ds:schemaRefs>
    <ds:schemaRef ds:uri="http://schemas.microsoft.com/office/2006/metadata/properties"/>
    <ds:schemaRef ds:uri="http://www.w3.org/2000/xmlns/"/>
    <ds:schemaRef ds:uri="fab31e5f-043a-482c-861b-6cb8ca73b131"/>
    <ds:schemaRef ds:uri="http://schemas.microsoft.com/office/infopath/2007/PartnerControls"/>
    <ds:schemaRef ds:uri="fce11d91-e471-45ab-a8c8-93a6c3635983"/>
    <ds:schemaRef ds:uri="http://www.w3.org/2001/XMLSchema-instance"/>
  </ds:schemaRefs>
</ds:datastoreItem>
</file>

<file path=customXml/itemProps2.xml><?xml version="1.0" encoding="utf-8"?>
<ds:datastoreItem xmlns:ds="http://schemas.openxmlformats.org/officeDocument/2006/customXml" ds:itemID="{47B64570-8DFF-47A1-A4F3-FA6F76F087EC}">
  <ds:schemaRefs>
    <ds:schemaRef ds:uri="http://schemas.microsoft.com/sharepoint/v3/contenttype/forms"/>
  </ds:schemaRefs>
</ds:datastoreItem>
</file>

<file path=customXml/itemProps3.xml><?xml version="1.0" encoding="utf-8"?>
<ds:datastoreItem xmlns:ds="http://schemas.openxmlformats.org/officeDocument/2006/customXml" ds:itemID="{8CFAFCEE-1DF8-446A-8FD9-9DBAEF9E0F21}">
  <ds:schemaRefs>
    <ds:schemaRef ds:uri="http://schemas.microsoft.com/office/2006/metadata/contentType"/>
    <ds:schemaRef ds:uri="http://schemas.microsoft.com/office/2006/metadata/properties/metaAttributes"/>
    <ds:schemaRef ds:uri="http://www.w3.org/2000/xmlns/"/>
    <ds:schemaRef ds:uri="http://www.w3.org/2001/XMLSchema"/>
    <ds:schemaRef ds:uri="fab31e5f-043a-482c-861b-6cb8ca73b131"/>
    <ds:schemaRef ds:uri="fce11d91-e471-45ab-a8c8-93a6c3635983"/>
  </ds:schemaRefs>
</ds:datastoreItem>
</file>

<file path=docProps/app.xml><?xml version="1.0" encoding="utf-8"?>
<Properties xmlns="http://schemas.openxmlformats.org/officeDocument/2006/extended-properties" xmlns:vt="http://schemas.openxmlformats.org/officeDocument/2006/docPropsVTypes">
  <Template>Office Theme</Template>
  <TotalTime>107</TotalTime>
  <Words>2178</Words>
  <Application>Microsoft Office PowerPoint</Application>
  <PresentationFormat>Custom</PresentationFormat>
  <Paragraphs>367</Paragraphs>
  <Slides>14</Slides>
  <Notes>0</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Rock</dc:creator>
  <cp:lastModifiedBy>Leon Moss</cp:lastModifiedBy>
  <cp:revision>14</cp:revision>
  <dcterms:created xsi:type="dcterms:W3CDTF">2025-10-08T18:09:30Z</dcterms:created>
  <dcterms:modified xsi:type="dcterms:W3CDTF">2026-09-22T19:26:21Z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0x010100A1AD1AD39EAF564D8C833FDE61BF9F3D</vt:lpwstr>
  </property>
  <property fmtid="{D5CDD505-2E9C-101B-9397-08002B2CF9AE}" pid="3" name="MediaServiceImageTags">
    <vt:lpwstr/>
  </property>
</Properties>
</file>