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91" r:id="rId3"/>
    <p:sldId id="299" r:id="rId4"/>
    <p:sldId id="308" r:id="rId5"/>
    <p:sldId id="260" r:id="rId6"/>
    <p:sldId id="262" r:id="rId7"/>
    <p:sldId id="264" r:id="rId8"/>
    <p:sldId id="268" r:id="rId9"/>
    <p:sldId id="280" r:id="rId10"/>
    <p:sldId id="277" r:id="rId11"/>
    <p:sldId id="273" r:id="rId12"/>
    <p:sldId id="313" r:id="rId13"/>
    <p:sldId id="295" r:id="rId14"/>
    <p:sldId id="311" r:id="rId15"/>
    <p:sldId id="310" r:id="rId16"/>
    <p:sldId id="31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CC99FF"/>
    <a:srgbClr val="CCEC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764A0B-1DCE-4B2B-8817-C56E6324EA2B}" type="datetimeFigureOut">
              <a:rPr lang="en-GB" smtClean="0"/>
              <a:t>30/09/2023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3481942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764A0B-1DCE-4B2B-8817-C56E6324EA2B}" type="datetimeFigureOut">
              <a:rPr lang="en-GB" smtClean="0"/>
              <a:t>30/09/2023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1619831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764A0B-1DCE-4B2B-8817-C56E6324EA2B}" type="datetimeFigureOut">
              <a:rPr lang="en-GB" smtClean="0"/>
              <a:t>30/09/2023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BB6A0-3B68-4793-954D-D070D5622E13}"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08200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764A0B-1DCE-4B2B-8817-C56E6324EA2B}" type="datetimeFigureOut">
              <a:rPr lang="en-GB" smtClean="0"/>
              <a:t>30/09/2023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26444687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764A0B-1DCE-4B2B-8817-C56E6324EA2B}" type="datetimeFigureOut">
              <a:rPr lang="en-GB" smtClean="0"/>
              <a:t>30/09/2023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BB6A0-3B68-4793-954D-D070D5622E13}"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233031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764A0B-1DCE-4B2B-8817-C56E6324EA2B}" type="datetimeFigureOut">
              <a:rPr lang="en-GB" smtClean="0"/>
              <a:t>30/09/2023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37502774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764A0B-1DCE-4B2B-8817-C56E6324EA2B}" type="datetimeFigureOut">
              <a:rPr lang="en-GB" smtClean="0"/>
              <a:t>30/09/2023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12882178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764A0B-1DCE-4B2B-8817-C56E6324EA2B}" type="datetimeFigureOut">
              <a:rPr lang="en-GB" smtClean="0"/>
              <a:t>30/09/2023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707943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764A0B-1DCE-4B2B-8817-C56E6324EA2B}" type="datetimeFigureOut">
              <a:rPr lang="en-GB" smtClean="0"/>
              <a:t>30/09/2023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3382245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764A0B-1DCE-4B2B-8817-C56E6324EA2B}" type="datetimeFigureOut">
              <a:rPr lang="en-GB" smtClean="0"/>
              <a:t>30/09/2023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2152445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764A0B-1DCE-4B2B-8817-C56E6324EA2B}" type="datetimeFigureOut">
              <a:rPr lang="en-GB" smtClean="0"/>
              <a:t>30/09/2023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581428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764A0B-1DCE-4B2B-8817-C56E6324EA2B}" type="datetimeFigureOut">
              <a:rPr lang="en-GB" smtClean="0"/>
              <a:t>30/09/2023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4224045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764A0B-1DCE-4B2B-8817-C56E6324EA2B}" type="datetimeFigureOut">
              <a:rPr lang="en-GB" smtClean="0"/>
              <a:t>30/09/2023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32612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764A0B-1DCE-4B2B-8817-C56E6324EA2B}" type="datetimeFigureOut">
              <a:rPr lang="en-GB" smtClean="0"/>
              <a:t>30/09/2023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384341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764A0B-1DCE-4B2B-8817-C56E6324EA2B}" type="datetimeFigureOut">
              <a:rPr lang="en-GB" smtClean="0"/>
              <a:t>30/09/2023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4077394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1764A0B-1DCE-4B2B-8817-C56E6324EA2B}" type="datetimeFigureOut">
              <a:rPr lang="en-GB" smtClean="0"/>
              <a:t>30/09/2023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256474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1764A0B-1DCE-4B2B-8817-C56E6324EA2B}" type="datetimeFigureOut">
              <a:rPr lang="en-GB" smtClean="0"/>
              <a:t>30/09/2023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94BB6A0-3B68-4793-954D-D070D5622E13}" type="slidenum">
              <a:rPr lang="en-GB" smtClean="0"/>
              <a:t>‹#›</a:t>
            </a:fld>
            <a:endParaRPr lang="en-GB"/>
          </a:p>
        </p:txBody>
      </p:sp>
    </p:spTree>
    <p:extLst>
      <p:ext uri="{BB962C8B-B14F-4D97-AF65-F5344CB8AC3E}">
        <p14:creationId xmlns:p14="http://schemas.microsoft.com/office/powerpoint/2010/main" val="25608933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hyperlink" Target="http://www.google.co.uk/url?sa=i&amp;rct=j&amp;q=&amp;esrc=s&amp;source=images&amp;cd=&amp;cad=rja&amp;uact=8&amp;ved=0ahUKEwixrJrHk6PPAhXHuBQKHbjkCQkQjRwIBw&amp;url=http://clipartsign.com/1/owl-clip-art/&amp;psig=AFQjCNH60BUWeC915ns1rOgHgOSYMEoSHg&amp;ust=1474639804799204" TargetMode="External"/><Relationship Id="rId1" Type="http://schemas.openxmlformats.org/officeDocument/2006/relationships/slideLayout" Target="../slideLayouts/slideLayout2.xml"/><Relationship Id="rId6" Type="http://schemas.openxmlformats.org/officeDocument/2006/relationships/hyperlink" Target="http://www.google.co.uk/url?sa=i&amp;rct=j&amp;q=&amp;esrc=s&amp;source=images&amp;cd=&amp;cad=rja&amp;uact=8&amp;ved=&amp;url=http://www.glogster.com/vanellope/thing-i-love/g-6kqp9m3f0fmj51qr9gtn5a0&amp;bvm=bv.133387755,d.ZGg&amp;psig=AFQjCNHKd3sjyCa_ugS_p11nDuTQD_PQUQ&amp;ust=1474639961889384" TargetMode="External"/><Relationship Id="rId5" Type="http://schemas.openxmlformats.org/officeDocument/2006/relationships/image" Target="../media/image3.jpeg"/><Relationship Id="rId4" Type="http://schemas.openxmlformats.org/officeDocument/2006/relationships/hyperlink" Target="http://www.google.co.uk/url?sa=i&amp;rct=j&amp;q=&amp;esrc=s&amp;source=images&amp;cd=&amp;cad=rja&amp;uact=8&amp;ved=0ahUKEwiQhafuk6PPAhUBPRQKHRArDqUQjRwIBw&amp;url=http://www.clipartkid.com/dolphin-cliparts/&amp;bvm=bv.133387755,d.ZGg&amp;psig=AFQjCNFr9UtgdsJuniGWBAdLSidR4aQ5yg&amp;ust=1474639878789099"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507067" y="757646"/>
            <a:ext cx="7766936" cy="4859381"/>
          </a:xfrm>
        </p:spPr>
        <p:txBody>
          <a:bodyPr/>
          <a:lstStyle/>
          <a:p>
            <a:pPr algn="ctr"/>
            <a:r>
              <a:rPr lang="en-GB" sz="8000" dirty="0">
                <a:solidFill>
                  <a:srgbClr val="FF0000"/>
                </a:solidFill>
                <a:latin typeface="Sassoon Sans Slope Std Medium" panose="020B07030201030A0203" pitchFamily="34" charset="0"/>
              </a:rPr>
              <a:t>Key Stage 1 Curriculum Evening </a:t>
            </a:r>
          </a:p>
        </p:txBody>
      </p:sp>
      <p:sp>
        <p:nvSpPr>
          <p:cNvPr id="8" name="Subtitle 7"/>
          <p:cNvSpPr>
            <a:spLocks noGrp="1"/>
          </p:cNvSpPr>
          <p:nvPr>
            <p:ph type="subTitle" idx="1"/>
          </p:nvPr>
        </p:nvSpPr>
        <p:spPr>
          <a:xfrm>
            <a:off x="1507067" y="5492912"/>
            <a:ext cx="7766936" cy="1096899"/>
          </a:xfrm>
        </p:spPr>
        <p:txBody>
          <a:bodyPr/>
          <a:lstStyle/>
          <a:p>
            <a:pPr algn="ctr"/>
            <a:endParaRPr lang="en-GB" dirty="0">
              <a:solidFill>
                <a:schemeClr val="tx1"/>
              </a:solidFill>
            </a:endParaRPr>
          </a:p>
          <a:p>
            <a:pPr algn="ctr"/>
            <a:r>
              <a:rPr lang="en-GB" sz="2800" dirty="0">
                <a:solidFill>
                  <a:schemeClr val="tx1"/>
                </a:solidFill>
                <a:latin typeface="Sassoon Sans Slope Std Medium" panose="020B07030201030A0203" pitchFamily="34" charset="0"/>
              </a:rPr>
              <a:t>Wednesday 27</a:t>
            </a:r>
            <a:r>
              <a:rPr lang="en-GB" sz="2800" baseline="30000" dirty="0">
                <a:solidFill>
                  <a:schemeClr val="tx1"/>
                </a:solidFill>
                <a:latin typeface="Sassoon Sans Slope Std Medium" panose="020B07030201030A0203" pitchFamily="34" charset="0"/>
              </a:rPr>
              <a:t>th</a:t>
            </a:r>
            <a:r>
              <a:rPr lang="en-GB" sz="2800" dirty="0">
                <a:solidFill>
                  <a:schemeClr val="tx1"/>
                </a:solidFill>
                <a:latin typeface="Sassoon Sans Slope Std Medium" panose="020B07030201030A0203" pitchFamily="34" charset="0"/>
              </a:rPr>
              <a:t> September, 2023</a:t>
            </a: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8093" y="5186442"/>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2811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0777"/>
            <a:ext cx="8596668" cy="1320800"/>
          </a:xfrm>
        </p:spPr>
        <p:txBody>
          <a:bodyPr>
            <a:normAutofit/>
          </a:bodyPr>
          <a:lstStyle/>
          <a:p>
            <a:r>
              <a:rPr lang="en-GB" sz="4800" dirty="0">
                <a:solidFill>
                  <a:srgbClr val="FF0000"/>
                </a:solidFill>
              </a:rPr>
              <a:t>Reading for Pleasure</a:t>
            </a:r>
            <a:br>
              <a:rPr lang="en-GB" sz="4800" dirty="0">
                <a:solidFill>
                  <a:srgbClr val="FF0000"/>
                </a:solidFill>
              </a:rPr>
            </a:br>
            <a:r>
              <a:rPr lang="en-GB" sz="3100" dirty="0">
                <a:solidFill>
                  <a:srgbClr val="FF0000"/>
                </a:solidFill>
              </a:rPr>
              <a:t>Tips for sharing books at home</a:t>
            </a:r>
          </a:p>
        </p:txBody>
      </p:sp>
      <p:sp>
        <p:nvSpPr>
          <p:cNvPr id="3" name="Content Placeholder 2"/>
          <p:cNvSpPr>
            <a:spLocks noGrp="1"/>
          </p:cNvSpPr>
          <p:nvPr>
            <p:ph idx="1"/>
          </p:nvPr>
        </p:nvSpPr>
        <p:spPr>
          <a:xfrm>
            <a:off x="677334" y="1551577"/>
            <a:ext cx="8596668" cy="4653280"/>
          </a:xfrm>
        </p:spPr>
        <p:txBody>
          <a:bodyPr/>
          <a:lstStyle/>
          <a:p>
            <a:pPr lvl="0"/>
            <a:r>
              <a:rPr lang="en-GB" sz="2400" dirty="0">
                <a:solidFill>
                  <a:prstClr val="black"/>
                </a:solidFill>
                <a:latin typeface="Trebuchet MS" panose="020B0603020202020204" pitchFamily="34" charset="0"/>
              </a:rPr>
              <a:t>Choose a wide variety of books to introduce different types of language and style.</a:t>
            </a:r>
          </a:p>
          <a:p>
            <a:pPr lvl="0"/>
            <a:r>
              <a:rPr lang="en-GB" sz="2400" dirty="0">
                <a:solidFill>
                  <a:prstClr val="black"/>
                </a:solidFill>
                <a:latin typeface="Trebuchet MS" panose="020B0603020202020204" pitchFamily="34" charset="0"/>
              </a:rPr>
              <a:t>Take turns to read aloud to each other. They can learn from your expressive reading.</a:t>
            </a:r>
          </a:p>
          <a:p>
            <a:pPr lvl="0"/>
            <a:r>
              <a:rPr lang="en-GB" sz="2400" dirty="0">
                <a:solidFill>
                  <a:prstClr val="black"/>
                </a:solidFill>
                <a:latin typeface="Trebuchet MS" panose="020B0603020202020204" pitchFamily="34" charset="0"/>
              </a:rPr>
              <a:t>Ask questions about the book - maybe about what might happen next or a character's motivation. Do they want to ask you questions? Make links with what you read to shared experiences.</a:t>
            </a:r>
          </a:p>
          <a:p>
            <a:pPr lvl="0"/>
            <a:r>
              <a:rPr lang="en-GB" sz="2400" dirty="0">
                <a:solidFill>
                  <a:prstClr val="black"/>
                </a:solidFill>
                <a:latin typeface="Trebuchet MS" panose="020B0603020202020204" pitchFamily="34" charset="0"/>
              </a:rPr>
              <a:t>Make sure they understand any new or unusual words or phrases.</a:t>
            </a:r>
          </a:p>
          <a:p>
            <a:pPr lvl="0"/>
            <a:r>
              <a:rPr lang="en-GB" sz="2400" dirty="0">
                <a:solidFill>
                  <a:prstClr val="black"/>
                </a:solidFill>
                <a:latin typeface="Trebuchet MS" panose="020B0603020202020204" pitchFamily="34" charset="0"/>
              </a:rPr>
              <a:t>Enjoy it - "try and lose yourselves in a good story!"</a:t>
            </a:r>
          </a:p>
          <a:p>
            <a:endParaRPr lang="en-GB"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8093" y="5205583"/>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9066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897740" cy="1320800"/>
          </a:xfrm>
        </p:spPr>
        <p:txBody>
          <a:bodyPr>
            <a:noAutofit/>
          </a:bodyPr>
          <a:lstStyle/>
          <a:p>
            <a:r>
              <a:rPr lang="en-GB" sz="4800" dirty="0">
                <a:solidFill>
                  <a:srgbClr val="FF0000"/>
                </a:solidFill>
              </a:rPr>
              <a:t>Teaching Reading at </a:t>
            </a:r>
            <a:r>
              <a:rPr lang="en-GB" sz="4800" dirty="0" err="1">
                <a:solidFill>
                  <a:srgbClr val="FF0000"/>
                </a:solidFill>
              </a:rPr>
              <a:t>Lowercroft</a:t>
            </a:r>
            <a:endParaRPr lang="en-GB" sz="4800" dirty="0">
              <a:solidFill>
                <a:srgbClr val="FF0000"/>
              </a:solidFill>
            </a:endParaRPr>
          </a:p>
        </p:txBody>
      </p:sp>
      <p:sp>
        <p:nvSpPr>
          <p:cNvPr id="3" name="Content Placeholder 2"/>
          <p:cNvSpPr>
            <a:spLocks noGrp="1"/>
          </p:cNvSpPr>
          <p:nvPr>
            <p:ph idx="1"/>
          </p:nvPr>
        </p:nvSpPr>
        <p:spPr>
          <a:xfrm>
            <a:off x="677334" y="1488613"/>
            <a:ext cx="8596668" cy="4823410"/>
          </a:xfrm>
        </p:spPr>
        <p:txBody>
          <a:bodyPr>
            <a:noAutofit/>
          </a:bodyPr>
          <a:lstStyle/>
          <a:p>
            <a:r>
              <a:rPr lang="en-GB" sz="2400" dirty="0">
                <a:solidFill>
                  <a:prstClr val="black"/>
                </a:solidFill>
                <a:latin typeface="Trebuchet MS" panose="020B0603020202020204" pitchFamily="34" charset="0"/>
              </a:rPr>
              <a:t>All children receive the same teaching of Phonics and are exposed to new sounds each week. </a:t>
            </a:r>
          </a:p>
          <a:p>
            <a:r>
              <a:rPr lang="en-GB" sz="2400" dirty="0">
                <a:solidFill>
                  <a:prstClr val="black"/>
                </a:solidFill>
                <a:latin typeface="Trebuchet MS" panose="020B0603020202020204" pitchFamily="34" charset="0"/>
              </a:rPr>
              <a:t>Our Guided Reading in school matches the sound taught the previous week to allow children to practise reading words with the new introduced sounds and are guided by teachers. </a:t>
            </a:r>
          </a:p>
          <a:p>
            <a:r>
              <a:rPr lang="en-GB" sz="2400" dirty="0">
                <a:solidFill>
                  <a:prstClr val="black"/>
                </a:solidFill>
                <a:latin typeface="Trebuchet MS" panose="020B0603020202020204" pitchFamily="34" charset="0"/>
              </a:rPr>
              <a:t>Home Reading – Home Reading books are to practise fluency. This therefore means that your child will come home with a book containing sounds from the Phonics phase that they are fully secure on and may seem ‘easy’ for them to read, however this is what we want! Home Reading allows children to work on their fluency and automaticity. </a:t>
            </a:r>
          </a:p>
          <a:p>
            <a:endParaRPr lang="en-GB" sz="2400" dirty="0">
              <a:latin typeface="Trebuchet MS" panose="020B0603020202020204"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8093" y="5205583"/>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1108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0B71C-A091-47A8-9651-7ED67B74483D}"/>
              </a:ext>
            </a:extLst>
          </p:cNvPr>
          <p:cNvSpPr>
            <a:spLocks noGrp="1"/>
          </p:cNvSpPr>
          <p:nvPr>
            <p:ph type="title"/>
          </p:nvPr>
        </p:nvSpPr>
        <p:spPr>
          <a:xfrm>
            <a:off x="1121217" y="556334"/>
            <a:ext cx="8596668" cy="1320800"/>
          </a:xfrm>
        </p:spPr>
        <p:txBody>
          <a:bodyPr>
            <a:normAutofit/>
          </a:bodyPr>
          <a:lstStyle/>
          <a:p>
            <a:pPr algn="ctr"/>
            <a:r>
              <a:rPr lang="en-GB" sz="5400" b="1" dirty="0">
                <a:solidFill>
                  <a:srgbClr val="FF0000"/>
                </a:solidFill>
              </a:rPr>
              <a:t>Our Values</a:t>
            </a:r>
          </a:p>
        </p:txBody>
      </p:sp>
      <p:sp>
        <p:nvSpPr>
          <p:cNvPr id="3" name="Content Placeholder 2">
            <a:extLst>
              <a:ext uri="{FF2B5EF4-FFF2-40B4-BE49-F238E27FC236}">
                <a16:creationId xmlns:a16="http://schemas.microsoft.com/office/drawing/2014/main" id="{B35723A9-8E2E-4CF9-997A-0C3F80A3E8D4}"/>
              </a:ext>
            </a:extLst>
          </p:cNvPr>
          <p:cNvSpPr>
            <a:spLocks noGrp="1"/>
          </p:cNvSpPr>
          <p:nvPr>
            <p:ph idx="1"/>
          </p:nvPr>
        </p:nvSpPr>
        <p:spPr>
          <a:xfrm>
            <a:off x="393248" y="1601296"/>
            <a:ext cx="11121418" cy="5256704"/>
          </a:xfrm>
        </p:spPr>
        <p:txBody>
          <a:bodyPr>
            <a:normAutofit/>
          </a:bodyPr>
          <a:lstStyle/>
          <a:p>
            <a:r>
              <a:rPr lang="en-GB" sz="4000" i="1" dirty="0">
                <a:solidFill>
                  <a:srgbClr val="FF0000"/>
                </a:solidFill>
              </a:rPr>
              <a:t>Empathy</a:t>
            </a:r>
          </a:p>
          <a:p>
            <a:r>
              <a:rPr lang="en-GB" sz="4000" i="1" dirty="0">
                <a:solidFill>
                  <a:srgbClr val="FF0000"/>
                </a:solidFill>
              </a:rPr>
              <a:t>Respect</a:t>
            </a:r>
          </a:p>
          <a:p>
            <a:r>
              <a:rPr lang="en-GB" sz="4000" i="1" dirty="0">
                <a:solidFill>
                  <a:srgbClr val="FF0000"/>
                </a:solidFill>
              </a:rPr>
              <a:t>Independence</a:t>
            </a:r>
          </a:p>
          <a:p>
            <a:r>
              <a:rPr lang="en-GB" sz="4000" i="1" dirty="0">
                <a:solidFill>
                  <a:srgbClr val="FF0000"/>
                </a:solidFill>
              </a:rPr>
              <a:t>Courage</a:t>
            </a:r>
          </a:p>
          <a:p>
            <a:r>
              <a:rPr lang="en-GB" sz="4000" i="1" dirty="0">
                <a:solidFill>
                  <a:srgbClr val="FF0000"/>
                </a:solidFill>
              </a:rPr>
              <a:t>Curiosity</a:t>
            </a:r>
          </a:p>
          <a:p>
            <a:pPr marL="0" indent="0">
              <a:buNone/>
            </a:pPr>
            <a:endParaRPr lang="en-GB" sz="4000" dirty="0">
              <a:solidFill>
                <a:srgbClr val="FF0000"/>
              </a:solidFill>
            </a:endParaRPr>
          </a:p>
          <a:p>
            <a:pPr marL="0" indent="0">
              <a:buNone/>
            </a:pPr>
            <a:r>
              <a:rPr lang="en-GB" sz="4000" dirty="0">
                <a:solidFill>
                  <a:srgbClr val="FF0000"/>
                </a:solidFill>
              </a:rPr>
              <a:t>Be respectful, Be Responsible, Be Ready!</a:t>
            </a:r>
          </a:p>
        </p:txBody>
      </p:sp>
    </p:spTree>
    <p:extLst>
      <p:ext uri="{BB962C8B-B14F-4D97-AF65-F5344CB8AC3E}">
        <p14:creationId xmlns:p14="http://schemas.microsoft.com/office/powerpoint/2010/main" val="2353978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297FE1-6BF8-441D-9F9F-49EF75291F76}"/>
              </a:ext>
            </a:extLst>
          </p:cNvPr>
          <p:cNvSpPr>
            <a:spLocks noGrp="1"/>
          </p:cNvSpPr>
          <p:nvPr>
            <p:ph idx="1"/>
          </p:nvPr>
        </p:nvSpPr>
        <p:spPr/>
        <p:txBody>
          <a:bodyPr>
            <a:normAutofit lnSpcReduction="10000"/>
          </a:bodyPr>
          <a:lstStyle/>
          <a:p>
            <a:r>
              <a:rPr lang="en-GB" sz="2800" dirty="0">
                <a:latin typeface="Sassoon Sans Slope Std Medium" panose="020B07030201030A0203" pitchFamily="34" charset="0"/>
              </a:rPr>
              <a:t>Our Curriculum runs on a 2-year rolling cycle due to our split class. Our cycle ensures that all children receive the same learning and opportunities. </a:t>
            </a:r>
          </a:p>
          <a:p>
            <a:endParaRPr lang="en-GB" sz="2800" dirty="0">
              <a:latin typeface="Sassoon Sans Slope Std Medium" panose="020B07030201030A0203" pitchFamily="34" charset="0"/>
            </a:endParaRPr>
          </a:p>
          <a:p>
            <a:r>
              <a:rPr lang="en-GB" sz="2800" dirty="0">
                <a:latin typeface="Sassoon Sans Slope Std Medium" panose="020B07030201030A0203" pitchFamily="34" charset="0"/>
              </a:rPr>
              <a:t>This year we are on cycle B.</a:t>
            </a:r>
          </a:p>
          <a:p>
            <a:endParaRPr lang="en-GB" sz="2800" dirty="0">
              <a:latin typeface="Sassoon Sans Slope Std Medium" panose="020B07030201030A0203" pitchFamily="34" charset="0"/>
            </a:endParaRPr>
          </a:p>
          <a:p>
            <a:r>
              <a:rPr lang="en-GB" sz="2800" dirty="0">
                <a:latin typeface="Sassoon Sans Slope Std Medium" panose="020B07030201030A0203" pitchFamily="34" charset="0"/>
              </a:rPr>
              <a:t>You will find lots of information on our school website about what we’re getting up to this year!</a:t>
            </a:r>
          </a:p>
        </p:txBody>
      </p:sp>
      <p:sp>
        <p:nvSpPr>
          <p:cNvPr id="4" name="Title 3">
            <a:extLst>
              <a:ext uri="{FF2B5EF4-FFF2-40B4-BE49-F238E27FC236}">
                <a16:creationId xmlns:a16="http://schemas.microsoft.com/office/drawing/2014/main" id="{372DAD72-C078-4561-B538-95D3B6E55183}"/>
              </a:ext>
            </a:extLst>
          </p:cNvPr>
          <p:cNvSpPr txBox="1">
            <a:spLocks/>
          </p:cNvSpPr>
          <p:nvPr/>
        </p:nvSpPr>
        <p:spPr>
          <a:xfrm>
            <a:off x="776468" y="469037"/>
            <a:ext cx="8596668" cy="1320800"/>
          </a:xfrm>
          <a:prstGeom prst="rect">
            <a:avLst/>
          </a:prstGeom>
          <a:noFill/>
          <a:ln w="28575" cap="rnd" cmpd="sng" algn="ctr">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457200" rtl="0" eaLnBrk="1" latinLnBrk="0" hangingPunct="1">
              <a:spcBef>
                <a:spcPct val="0"/>
              </a:spcBef>
              <a:buNone/>
              <a:defRPr sz="36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r>
              <a:rPr lang="en-GB" altLang="en-US" sz="4800" b="1" dirty="0">
                <a:solidFill>
                  <a:srgbClr val="FF0000"/>
                </a:solidFill>
                <a:latin typeface="Sassoon Sans Slope Std Medium" panose="020B07030201030A0203" pitchFamily="34" charset="0"/>
              </a:rPr>
              <a:t>Our Curriculum</a:t>
            </a:r>
            <a:endParaRPr lang="en-GB" sz="4800" dirty="0">
              <a:solidFill>
                <a:srgbClr val="FF0000"/>
              </a:solidFill>
              <a:latin typeface="Sassoon Sans Slope Std Medium" panose="020B07030201030A0203" pitchFamily="34" charset="0"/>
            </a:endParaRPr>
          </a:p>
        </p:txBody>
      </p:sp>
    </p:spTree>
    <p:extLst>
      <p:ext uri="{BB962C8B-B14F-4D97-AF65-F5344CB8AC3E}">
        <p14:creationId xmlns:p14="http://schemas.microsoft.com/office/powerpoint/2010/main" val="1233373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6DFC3-22A9-474E-8D8E-9C600AF0C3EB}"/>
              </a:ext>
            </a:extLst>
          </p:cNvPr>
          <p:cNvSpPr>
            <a:spLocks noGrp="1"/>
          </p:cNvSpPr>
          <p:nvPr>
            <p:ph type="title"/>
          </p:nvPr>
        </p:nvSpPr>
        <p:spPr>
          <a:xfrm>
            <a:off x="286716" y="130206"/>
            <a:ext cx="8596668" cy="1320800"/>
          </a:xfrm>
        </p:spPr>
        <p:txBody>
          <a:bodyPr>
            <a:normAutofit/>
          </a:bodyPr>
          <a:lstStyle/>
          <a:p>
            <a:r>
              <a:rPr lang="en-GB" sz="4400" b="1" dirty="0"/>
              <a:t>A little snippet of Cycle B!</a:t>
            </a:r>
          </a:p>
        </p:txBody>
      </p:sp>
      <p:sp>
        <p:nvSpPr>
          <p:cNvPr id="4" name="TextBox 3">
            <a:extLst>
              <a:ext uri="{FF2B5EF4-FFF2-40B4-BE49-F238E27FC236}">
                <a16:creationId xmlns:a16="http://schemas.microsoft.com/office/drawing/2014/main" id="{21685BE5-0D79-4F5A-BF71-4CD591444921}"/>
              </a:ext>
            </a:extLst>
          </p:cNvPr>
          <p:cNvSpPr txBox="1"/>
          <p:nvPr/>
        </p:nvSpPr>
        <p:spPr>
          <a:xfrm>
            <a:off x="224572" y="926607"/>
            <a:ext cx="3743746" cy="3447098"/>
          </a:xfrm>
          <a:prstGeom prst="rect">
            <a:avLst/>
          </a:prstGeom>
          <a:solidFill>
            <a:srgbClr val="FFFF99"/>
          </a:solidFill>
        </p:spPr>
        <p:txBody>
          <a:bodyPr wrap="square" rtlCol="0">
            <a:spAutoFit/>
          </a:bodyPr>
          <a:lstStyle/>
          <a:p>
            <a:r>
              <a:rPr lang="en-GB" sz="2000" b="1" dirty="0"/>
              <a:t>English</a:t>
            </a:r>
          </a:p>
          <a:p>
            <a:r>
              <a:rPr lang="en-GB" dirty="0"/>
              <a:t>The Jolly Postman</a:t>
            </a:r>
          </a:p>
          <a:p>
            <a:r>
              <a:rPr lang="en-GB" dirty="0"/>
              <a:t>The Sea Saw</a:t>
            </a:r>
          </a:p>
          <a:p>
            <a:r>
              <a:rPr lang="en-GB" dirty="0"/>
              <a:t>Jim and the Beanstalk</a:t>
            </a:r>
          </a:p>
          <a:p>
            <a:r>
              <a:rPr lang="en-GB" dirty="0"/>
              <a:t>The Bear Under the Stairs</a:t>
            </a:r>
          </a:p>
          <a:p>
            <a:r>
              <a:rPr lang="en-GB" dirty="0"/>
              <a:t>I Want My Hat Back</a:t>
            </a:r>
          </a:p>
          <a:p>
            <a:r>
              <a:rPr lang="en-GB" dirty="0"/>
              <a:t>Dinosaurs and all that Rubbish</a:t>
            </a:r>
          </a:p>
          <a:p>
            <a:r>
              <a:rPr lang="en-GB" dirty="0"/>
              <a:t>The </a:t>
            </a:r>
            <a:r>
              <a:rPr lang="en-GB" dirty="0" err="1"/>
              <a:t>Minpins</a:t>
            </a:r>
            <a:endParaRPr lang="en-GB" dirty="0"/>
          </a:p>
          <a:p>
            <a:r>
              <a:rPr lang="en-GB" dirty="0"/>
              <a:t>Yeti and the Bird</a:t>
            </a:r>
          </a:p>
          <a:p>
            <a:r>
              <a:rPr lang="en-GB" dirty="0"/>
              <a:t>Pig the Pug</a:t>
            </a:r>
          </a:p>
          <a:p>
            <a:r>
              <a:rPr lang="en-GB" dirty="0"/>
              <a:t>Stanley’s Stick</a:t>
            </a:r>
          </a:p>
          <a:p>
            <a:r>
              <a:rPr lang="en-GB" dirty="0"/>
              <a:t>A Walk in London</a:t>
            </a:r>
          </a:p>
        </p:txBody>
      </p:sp>
      <p:sp>
        <p:nvSpPr>
          <p:cNvPr id="5" name="TextBox 4">
            <a:extLst>
              <a:ext uri="{FF2B5EF4-FFF2-40B4-BE49-F238E27FC236}">
                <a16:creationId xmlns:a16="http://schemas.microsoft.com/office/drawing/2014/main" id="{0F0031A6-1260-415D-B0E7-E8A4FB9A374C}"/>
              </a:ext>
            </a:extLst>
          </p:cNvPr>
          <p:cNvSpPr txBox="1"/>
          <p:nvPr/>
        </p:nvSpPr>
        <p:spPr>
          <a:xfrm>
            <a:off x="4203032" y="1034858"/>
            <a:ext cx="3293615" cy="3170099"/>
          </a:xfrm>
          <a:prstGeom prst="rect">
            <a:avLst/>
          </a:prstGeom>
          <a:solidFill>
            <a:schemeClr val="accent2">
              <a:lumMod val="40000"/>
              <a:lumOff val="60000"/>
            </a:schemeClr>
          </a:solidFill>
        </p:spPr>
        <p:txBody>
          <a:bodyPr wrap="square" rtlCol="0">
            <a:spAutoFit/>
          </a:bodyPr>
          <a:lstStyle/>
          <a:p>
            <a:r>
              <a:rPr lang="en-GB" sz="2000" b="1" dirty="0"/>
              <a:t>Maths</a:t>
            </a:r>
          </a:p>
          <a:p>
            <a:r>
              <a:rPr lang="en-GB" sz="2000" dirty="0"/>
              <a:t>Addition &amp; subtraction</a:t>
            </a:r>
          </a:p>
          <a:p>
            <a:r>
              <a:rPr lang="en-GB" sz="2000" dirty="0"/>
              <a:t>Place Value</a:t>
            </a:r>
          </a:p>
          <a:p>
            <a:r>
              <a:rPr lang="en-GB" sz="2000" dirty="0"/>
              <a:t>Multiplication &amp; division</a:t>
            </a:r>
          </a:p>
          <a:p>
            <a:r>
              <a:rPr lang="en-GB" sz="2000" dirty="0"/>
              <a:t>Money</a:t>
            </a:r>
          </a:p>
          <a:p>
            <a:r>
              <a:rPr lang="en-GB" sz="2000" dirty="0"/>
              <a:t>Shape</a:t>
            </a:r>
          </a:p>
          <a:p>
            <a:r>
              <a:rPr lang="en-GB" sz="2000" dirty="0"/>
              <a:t>Fractions</a:t>
            </a:r>
          </a:p>
          <a:p>
            <a:r>
              <a:rPr lang="en-GB" sz="2000" dirty="0"/>
              <a:t>Length &amp; height</a:t>
            </a:r>
          </a:p>
          <a:p>
            <a:r>
              <a:rPr lang="en-GB" sz="2000" dirty="0"/>
              <a:t>Statistics</a:t>
            </a:r>
          </a:p>
          <a:p>
            <a:r>
              <a:rPr lang="en-GB" sz="2000" dirty="0"/>
              <a:t>Measurement</a:t>
            </a:r>
          </a:p>
        </p:txBody>
      </p:sp>
      <p:sp>
        <p:nvSpPr>
          <p:cNvPr id="7" name="TextBox 6">
            <a:extLst>
              <a:ext uri="{FF2B5EF4-FFF2-40B4-BE49-F238E27FC236}">
                <a16:creationId xmlns:a16="http://schemas.microsoft.com/office/drawing/2014/main" id="{FAE9016C-6E56-411D-BEA5-CB261F9D973F}"/>
              </a:ext>
            </a:extLst>
          </p:cNvPr>
          <p:cNvSpPr txBox="1"/>
          <p:nvPr/>
        </p:nvSpPr>
        <p:spPr>
          <a:xfrm>
            <a:off x="224572" y="4419470"/>
            <a:ext cx="4462838" cy="2308324"/>
          </a:xfrm>
          <a:prstGeom prst="rect">
            <a:avLst/>
          </a:prstGeom>
          <a:solidFill>
            <a:srgbClr val="FFCCFF"/>
          </a:solidFill>
        </p:spPr>
        <p:txBody>
          <a:bodyPr wrap="square" rtlCol="0">
            <a:spAutoFit/>
          </a:bodyPr>
          <a:lstStyle/>
          <a:p>
            <a:r>
              <a:rPr lang="en-GB" sz="2400" b="1" dirty="0"/>
              <a:t>Science</a:t>
            </a:r>
          </a:p>
          <a:p>
            <a:r>
              <a:rPr lang="en-GB" sz="2400" dirty="0"/>
              <a:t>Investigations</a:t>
            </a:r>
          </a:p>
          <a:p>
            <a:r>
              <a:rPr lang="en-GB" sz="2400" dirty="0"/>
              <a:t>Animals including Humans</a:t>
            </a:r>
          </a:p>
          <a:p>
            <a:r>
              <a:rPr lang="en-GB" sz="2400" dirty="0"/>
              <a:t>Plants</a:t>
            </a:r>
          </a:p>
          <a:p>
            <a:r>
              <a:rPr lang="en-GB" sz="2400" dirty="0"/>
              <a:t>Classification</a:t>
            </a:r>
          </a:p>
          <a:p>
            <a:r>
              <a:rPr lang="en-GB" sz="2400" dirty="0"/>
              <a:t>Life Cycles</a:t>
            </a:r>
          </a:p>
        </p:txBody>
      </p:sp>
      <p:sp>
        <p:nvSpPr>
          <p:cNvPr id="8" name="TextBox 7">
            <a:extLst>
              <a:ext uri="{FF2B5EF4-FFF2-40B4-BE49-F238E27FC236}">
                <a16:creationId xmlns:a16="http://schemas.microsoft.com/office/drawing/2014/main" id="{090EA23B-06F6-44B3-B843-2707E3B67749}"/>
              </a:ext>
            </a:extLst>
          </p:cNvPr>
          <p:cNvSpPr txBox="1"/>
          <p:nvPr/>
        </p:nvSpPr>
        <p:spPr>
          <a:xfrm>
            <a:off x="7731361" y="172153"/>
            <a:ext cx="4368903" cy="6463308"/>
          </a:xfrm>
          <a:prstGeom prst="rect">
            <a:avLst/>
          </a:prstGeom>
          <a:solidFill>
            <a:srgbClr val="CCECFF"/>
          </a:solidFill>
        </p:spPr>
        <p:txBody>
          <a:bodyPr wrap="square" rtlCol="0">
            <a:spAutoFit/>
          </a:bodyPr>
          <a:lstStyle/>
          <a:p>
            <a:r>
              <a:rPr lang="en-GB" b="1" dirty="0"/>
              <a:t>Foundation Subject Topics</a:t>
            </a:r>
          </a:p>
          <a:p>
            <a:endParaRPr lang="en-GB" b="1" dirty="0"/>
          </a:p>
          <a:p>
            <a:r>
              <a:rPr lang="en-GB" b="1" u="sng" dirty="0"/>
              <a:t>History</a:t>
            </a:r>
          </a:p>
          <a:p>
            <a:r>
              <a:rPr lang="en-GB" dirty="0"/>
              <a:t>Bonfire Night</a:t>
            </a:r>
          </a:p>
          <a:p>
            <a:r>
              <a:rPr lang="en-GB" dirty="0"/>
              <a:t>The Great Fire of London</a:t>
            </a:r>
          </a:p>
          <a:p>
            <a:r>
              <a:rPr lang="en-GB" dirty="0"/>
              <a:t>Holidays</a:t>
            </a:r>
          </a:p>
          <a:p>
            <a:r>
              <a:rPr lang="en-GB" dirty="0"/>
              <a:t>Our local heroes</a:t>
            </a:r>
          </a:p>
          <a:p>
            <a:endParaRPr lang="en-GB" b="1" dirty="0"/>
          </a:p>
          <a:p>
            <a:r>
              <a:rPr lang="en-GB" b="1" u="sng" dirty="0"/>
              <a:t>Geography</a:t>
            </a:r>
          </a:p>
          <a:p>
            <a:r>
              <a:rPr lang="en-GB" dirty="0"/>
              <a:t>Journeys – Food</a:t>
            </a:r>
          </a:p>
          <a:p>
            <a:r>
              <a:rPr lang="en-GB" dirty="0"/>
              <a:t>Seasons</a:t>
            </a:r>
          </a:p>
          <a:p>
            <a:r>
              <a:rPr lang="en-GB" dirty="0"/>
              <a:t>Seven wonders of the world</a:t>
            </a:r>
          </a:p>
          <a:p>
            <a:endParaRPr lang="en-GB" dirty="0"/>
          </a:p>
          <a:p>
            <a:r>
              <a:rPr lang="en-GB" b="1" u="sng" dirty="0"/>
              <a:t>Art/D.T.</a:t>
            </a:r>
          </a:p>
          <a:p>
            <a:r>
              <a:rPr lang="en-GB" dirty="0"/>
              <a:t>Painting/mixing </a:t>
            </a:r>
          </a:p>
          <a:p>
            <a:r>
              <a:rPr lang="en-GB" dirty="0"/>
              <a:t>Structures – Baby Bear’s Chair</a:t>
            </a:r>
          </a:p>
          <a:p>
            <a:r>
              <a:rPr lang="en-GB" dirty="0"/>
              <a:t>Fairground Wheels</a:t>
            </a:r>
          </a:p>
          <a:p>
            <a:r>
              <a:rPr lang="en-GB" dirty="0"/>
              <a:t>Cooking</a:t>
            </a:r>
          </a:p>
          <a:p>
            <a:endParaRPr lang="en-GB" dirty="0"/>
          </a:p>
          <a:p>
            <a:r>
              <a:rPr lang="en-GB" b="1" u="sng" dirty="0"/>
              <a:t>R.E. </a:t>
            </a:r>
          </a:p>
          <a:p>
            <a:r>
              <a:rPr lang="en-GB" dirty="0"/>
              <a:t>Islam</a:t>
            </a:r>
          </a:p>
          <a:p>
            <a:r>
              <a:rPr lang="en-GB" dirty="0"/>
              <a:t>Christianity</a:t>
            </a:r>
          </a:p>
          <a:p>
            <a:endParaRPr lang="en-GB" dirty="0"/>
          </a:p>
        </p:txBody>
      </p:sp>
      <p:sp>
        <p:nvSpPr>
          <p:cNvPr id="10" name="TextBox 9">
            <a:extLst>
              <a:ext uri="{FF2B5EF4-FFF2-40B4-BE49-F238E27FC236}">
                <a16:creationId xmlns:a16="http://schemas.microsoft.com/office/drawing/2014/main" id="{C7D91FF6-02FC-49B2-B210-668219EF967E}"/>
              </a:ext>
            </a:extLst>
          </p:cNvPr>
          <p:cNvSpPr txBox="1"/>
          <p:nvPr/>
        </p:nvSpPr>
        <p:spPr>
          <a:xfrm>
            <a:off x="4922124" y="4419470"/>
            <a:ext cx="2499608" cy="2308324"/>
          </a:xfrm>
          <a:prstGeom prst="rect">
            <a:avLst/>
          </a:prstGeom>
          <a:solidFill>
            <a:srgbClr val="CC99FF"/>
          </a:solidFill>
        </p:spPr>
        <p:txBody>
          <a:bodyPr wrap="square" rtlCol="0">
            <a:spAutoFit/>
          </a:bodyPr>
          <a:lstStyle/>
          <a:p>
            <a:r>
              <a:rPr lang="en-GB" sz="2400" dirty="0"/>
              <a:t>And so much more!</a:t>
            </a:r>
          </a:p>
          <a:p>
            <a:endParaRPr lang="en-GB" sz="2400" dirty="0"/>
          </a:p>
          <a:p>
            <a:r>
              <a:rPr lang="en-GB" sz="2400" dirty="0"/>
              <a:t>The full Cycle B</a:t>
            </a:r>
          </a:p>
          <a:p>
            <a:r>
              <a:rPr lang="en-GB" sz="2400" dirty="0"/>
              <a:t>Overview is on our website. </a:t>
            </a:r>
          </a:p>
        </p:txBody>
      </p:sp>
    </p:spTree>
    <p:extLst>
      <p:ext uri="{BB962C8B-B14F-4D97-AF65-F5344CB8AC3E}">
        <p14:creationId xmlns:p14="http://schemas.microsoft.com/office/powerpoint/2010/main" val="324000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0F00E-2BCC-4098-A1D3-6E7447860DDD}"/>
              </a:ext>
            </a:extLst>
          </p:cNvPr>
          <p:cNvSpPr>
            <a:spLocks noGrp="1"/>
          </p:cNvSpPr>
          <p:nvPr>
            <p:ph type="title"/>
          </p:nvPr>
        </p:nvSpPr>
        <p:spPr>
          <a:xfrm>
            <a:off x="224573" y="227367"/>
            <a:ext cx="8596668" cy="1320800"/>
          </a:xfrm>
        </p:spPr>
        <p:txBody>
          <a:bodyPr>
            <a:normAutofit/>
          </a:bodyPr>
          <a:lstStyle/>
          <a:p>
            <a:r>
              <a:rPr lang="en-GB" sz="4800" dirty="0">
                <a:solidFill>
                  <a:srgbClr val="FF0000"/>
                </a:solidFill>
              </a:rPr>
              <a:t>Seesaw</a:t>
            </a:r>
          </a:p>
        </p:txBody>
      </p:sp>
      <p:sp>
        <p:nvSpPr>
          <p:cNvPr id="3" name="Content Placeholder 2">
            <a:extLst>
              <a:ext uri="{FF2B5EF4-FFF2-40B4-BE49-F238E27FC236}">
                <a16:creationId xmlns:a16="http://schemas.microsoft.com/office/drawing/2014/main" id="{C52F71B1-BE1B-4BB7-AA94-D09FD6BE70C4}"/>
              </a:ext>
            </a:extLst>
          </p:cNvPr>
          <p:cNvSpPr>
            <a:spLocks noGrp="1"/>
          </p:cNvSpPr>
          <p:nvPr>
            <p:ph idx="1"/>
          </p:nvPr>
        </p:nvSpPr>
        <p:spPr>
          <a:xfrm>
            <a:off x="224573" y="744738"/>
            <a:ext cx="9185757" cy="5885895"/>
          </a:xfrm>
        </p:spPr>
        <p:txBody>
          <a:bodyPr>
            <a:normAutofit fontScale="92500" lnSpcReduction="10000"/>
          </a:bodyPr>
          <a:lstStyle/>
          <a:p>
            <a:pPr marL="0" indent="0">
              <a:buNone/>
            </a:pPr>
            <a:endParaRPr lang="en-GB" sz="2400" dirty="0"/>
          </a:p>
          <a:p>
            <a:pPr marL="0" indent="0">
              <a:buNone/>
            </a:pPr>
            <a:r>
              <a:rPr lang="en-GB" sz="2400" dirty="0"/>
              <a:t>As you will have seen, we are now using Seesaw as a way for children to show their learning and develop their computing skills at the same time!</a:t>
            </a:r>
          </a:p>
          <a:p>
            <a:pPr marL="0" indent="0">
              <a:buNone/>
            </a:pPr>
            <a:endParaRPr lang="en-GB" sz="2400" dirty="0"/>
          </a:p>
          <a:p>
            <a:pPr marL="0" indent="0">
              <a:buNone/>
            </a:pPr>
            <a:r>
              <a:rPr lang="en-GB" sz="2400" dirty="0"/>
              <a:t>We may begin to set home challenges for the children such as common exception words or a project. </a:t>
            </a:r>
          </a:p>
          <a:p>
            <a:pPr marL="0" indent="0">
              <a:buNone/>
            </a:pPr>
            <a:endParaRPr lang="en-GB" sz="2400" dirty="0"/>
          </a:p>
          <a:p>
            <a:pPr marL="0" indent="0">
              <a:buNone/>
            </a:pPr>
            <a:r>
              <a:rPr lang="en-GB" sz="2400" dirty="0"/>
              <a:t>It is a fantastic way for us to give you an insight into our daily lessons and we hope you love it as much as we do. </a:t>
            </a:r>
          </a:p>
          <a:p>
            <a:pPr marL="0" indent="0">
              <a:buNone/>
            </a:pPr>
            <a:endParaRPr lang="en-GB" sz="2800" dirty="0"/>
          </a:p>
          <a:p>
            <a:pPr marL="0" indent="0">
              <a:buNone/>
            </a:pPr>
            <a:r>
              <a:rPr lang="en-GB" sz="2800" dirty="0"/>
              <a:t>In the near future your child will be given a home access code so that they are able to sign up to their own Seesaw account and complete any home learning we may set. More information will be given on this soon. </a:t>
            </a:r>
          </a:p>
          <a:p>
            <a:pPr marL="0" indent="0">
              <a:buNone/>
            </a:pPr>
            <a:endParaRPr lang="en-GB" sz="2800" dirty="0"/>
          </a:p>
          <a:p>
            <a:pPr marL="0" indent="0">
              <a:buNone/>
            </a:pPr>
            <a:endParaRPr lang="en-GB" dirty="0"/>
          </a:p>
        </p:txBody>
      </p:sp>
    </p:spTree>
    <p:extLst>
      <p:ext uri="{BB962C8B-B14F-4D97-AF65-F5344CB8AC3E}">
        <p14:creationId xmlns:p14="http://schemas.microsoft.com/office/powerpoint/2010/main" val="2410548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51A8-AAC9-403A-9B45-AF60F418D37B}"/>
              </a:ext>
            </a:extLst>
          </p:cNvPr>
          <p:cNvSpPr>
            <a:spLocks noGrp="1"/>
          </p:cNvSpPr>
          <p:nvPr>
            <p:ph type="title"/>
          </p:nvPr>
        </p:nvSpPr>
        <p:spPr/>
        <p:txBody>
          <a:bodyPr/>
          <a:lstStyle/>
          <a:p>
            <a:r>
              <a:rPr lang="en-GB" dirty="0"/>
              <a:t>Thank you for listening!</a:t>
            </a:r>
          </a:p>
        </p:txBody>
      </p:sp>
      <p:sp>
        <p:nvSpPr>
          <p:cNvPr id="3" name="Content Placeholder 2">
            <a:extLst>
              <a:ext uri="{FF2B5EF4-FFF2-40B4-BE49-F238E27FC236}">
                <a16:creationId xmlns:a16="http://schemas.microsoft.com/office/drawing/2014/main" id="{032BAB17-A7E1-423B-B5F2-11B083E921F3}"/>
              </a:ext>
            </a:extLst>
          </p:cNvPr>
          <p:cNvSpPr>
            <a:spLocks noGrp="1"/>
          </p:cNvSpPr>
          <p:nvPr>
            <p:ph idx="1"/>
          </p:nvPr>
        </p:nvSpPr>
        <p:spPr>
          <a:xfrm>
            <a:off x="553046" y="1610174"/>
            <a:ext cx="8596668" cy="3880773"/>
          </a:xfrm>
        </p:spPr>
        <p:txBody>
          <a:bodyPr>
            <a:normAutofit/>
          </a:bodyPr>
          <a:lstStyle/>
          <a:p>
            <a:r>
              <a:rPr lang="en-GB" sz="4000" dirty="0"/>
              <a:t>Any questions?</a:t>
            </a:r>
          </a:p>
          <a:p>
            <a:endParaRPr lang="en-GB" sz="4000" dirty="0"/>
          </a:p>
          <a:p>
            <a:r>
              <a:rPr lang="en-GB" sz="4000" dirty="0"/>
              <a:t>You are welcome to come and see KS1 and have a look around </a:t>
            </a:r>
            <a:r>
              <a:rPr lang="en-GB" sz="4000"/>
              <a:t>the classrooms!</a:t>
            </a:r>
            <a:endParaRPr lang="en-GB" sz="4000" dirty="0"/>
          </a:p>
        </p:txBody>
      </p:sp>
    </p:spTree>
    <p:extLst>
      <p:ext uri="{BB962C8B-B14F-4D97-AF65-F5344CB8AC3E}">
        <p14:creationId xmlns:p14="http://schemas.microsoft.com/office/powerpoint/2010/main" val="3733665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b="1" dirty="0">
                <a:solidFill>
                  <a:srgbClr val="FF0000"/>
                </a:solidFill>
                <a:latin typeface="Sassoon Sans Slope Std Medium" panose="020B07030201030A0203" pitchFamily="34" charset="0"/>
              </a:rPr>
              <a:t>The Key Stage 1 Team</a:t>
            </a:r>
          </a:p>
        </p:txBody>
      </p:sp>
      <p:pic>
        <p:nvPicPr>
          <p:cNvPr id="4" name="Picture 2" descr="Image result for owl clipart">
            <a:hlinkClick r:id="rId2"/>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817279" y="1930400"/>
            <a:ext cx="1080655" cy="103493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5" name="Picture 4" descr="Image result for dolphin clipart">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17814" y="3251200"/>
            <a:ext cx="1080120" cy="104449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6" name="Picture 8" descr="Image result for bear clipart">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7279" y="4581557"/>
            <a:ext cx="1080655" cy="10806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037879" y="2270615"/>
            <a:ext cx="9059916" cy="3754874"/>
          </a:xfrm>
          <a:prstGeom prst="rect">
            <a:avLst/>
          </a:prstGeom>
          <a:noFill/>
        </p:spPr>
        <p:txBody>
          <a:bodyPr wrap="square" rtlCol="0">
            <a:spAutoFit/>
          </a:bodyPr>
          <a:lstStyle/>
          <a:p>
            <a:r>
              <a:rPr lang="en-GB" sz="2200" dirty="0">
                <a:latin typeface="Sassoon Sans Slope Std Medium" panose="020B07030201030A0203" pitchFamily="34" charset="0"/>
              </a:rPr>
              <a:t>Y1 “The </a:t>
            </a:r>
            <a:r>
              <a:rPr lang="en-GB" sz="2200" b="1" dirty="0">
                <a:latin typeface="Sassoon Sans Slope Std Medium" panose="020B07030201030A0203" pitchFamily="34" charset="0"/>
              </a:rPr>
              <a:t>Owls</a:t>
            </a:r>
            <a:r>
              <a:rPr lang="en-GB" sz="2200" dirty="0">
                <a:latin typeface="Sassoon Sans Slope Std Medium" panose="020B07030201030A0203" pitchFamily="34" charset="0"/>
              </a:rPr>
              <a:t>” -  			Teacher – Mrs Kay</a:t>
            </a:r>
            <a:r>
              <a:rPr lang="en-GB" dirty="0">
                <a:latin typeface="Sassoon Sans Slope Std Medium" panose="020B07030201030A0203" pitchFamily="34" charset="0"/>
              </a:rPr>
              <a:t> (currently Mrs Ansbro)</a:t>
            </a:r>
          </a:p>
          <a:p>
            <a:r>
              <a:rPr lang="en-GB" sz="2200" dirty="0">
                <a:latin typeface="Sassoon Sans Slope Std Medium" panose="020B07030201030A0203" pitchFamily="34" charset="0"/>
              </a:rPr>
              <a:t>							Support – Mrs A Jones &amp; Mrs D Jones</a:t>
            </a:r>
          </a:p>
          <a:p>
            <a:r>
              <a:rPr lang="en-GB" sz="2200" dirty="0">
                <a:latin typeface="Sassoon Sans Slope Std Medium" panose="020B07030201030A0203" pitchFamily="34" charset="0"/>
              </a:rPr>
              <a:t>		</a:t>
            </a:r>
          </a:p>
          <a:p>
            <a:endParaRPr lang="en-GB" sz="2200" dirty="0">
              <a:latin typeface="Sassoon Sans Slope Std Medium" panose="020B07030201030A0203" pitchFamily="34" charset="0"/>
            </a:endParaRPr>
          </a:p>
          <a:p>
            <a:r>
              <a:rPr lang="en-GB" sz="2200" dirty="0">
                <a:latin typeface="Sassoon Sans Slope Std Medium" panose="020B07030201030A0203" pitchFamily="34" charset="0"/>
              </a:rPr>
              <a:t>Y1/2 “The </a:t>
            </a:r>
            <a:r>
              <a:rPr lang="en-GB" sz="2200" b="1" dirty="0">
                <a:latin typeface="Sassoon Sans Slope Std Medium" panose="020B07030201030A0203" pitchFamily="34" charset="0"/>
              </a:rPr>
              <a:t>Dolphins</a:t>
            </a:r>
            <a:r>
              <a:rPr lang="en-GB" sz="2200" dirty="0">
                <a:latin typeface="Sassoon Sans Slope Std Medium" panose="020B07030201030A0203" pitchFamily="34" charset="0"/>
              </a:rPr>
              <a:t>” -   	Teacher – Mrs Parkinson </a:t>
            </a:r>
            <a:r>
              <a:rPr lang="en-GB" dirty="0">
                <a:latin typeface="Sassoon Sans Slope Std Medium" panose="020B07030201030A0203" pitchFamily="34" charset="0"/>
              </a:rPr>
              <a:t>(currently Miss Entwistle)</a:t>
            </a:r>
          </a:p>
          <a:p>
            <a:r>
              <a:rPr lang="en-GB" sz="2200" dirty="0">
                <a:latin typeface="Sassoon Sans Slope Std Medium" panose="020B07030201030A0203" pitchFamily="34" charset="0"/>
              </a:rPr>
              <a:t>			  				Support – Mrs Lupton &amp; Mrs Ahmed</a:t>
            </a:r>
          </a:p>
          <a:p>
            <a:endParaRPr lang="en-GB" sz="2200" dirty="0">
              <a:latin typeface="Sassoon Sans Slope Std Medium" panose="020B07030201030A0203" pitchFamily="34" charset="0"/>
            </a:endParaRPr>
          </a:p>
          <a:p>
            <a:endParaRPr lang="en-GB" sz="2200" dirty="0">
              <a:latin typeface="Sassoon Sans Slope Std Medium" panose="020B07030201030A0203" pitchFamily="34" charset="0"/>
            </a:endParaRPr>
          </a:p>
          <a:p>
            <a:r>
              <a:rPr lang="en-GB" sz="2200" dirty="0">
                <a:latin typeface="Sassoon Sans Slope Std Medium" panose="020B07030201030A0203" pitchFamily="34" charset="0"/>
              </a:rPr>
              <a:t>Y2 “The </a:t>
            </a:r>
            <a:r>
              <a:rPr lang="en-GB" sz="2200" b="1" dirty="0">
                <a:latin typeface="Sassoon Sans Slope Std Medium" panose="020B07030201030A0203" pitchFamily="34" charset="0"/>
              </a:rPr>
              <a:t>Bears</a:t>
            </a:r>
            <a:r>
              <a:rPr lang="en-GB" sz="2200" dirty="0">
                <a:latin typeface="Sassoon Sans Slope Std Medium" panose="020B07030201030A0203" pitchFamily="34" charset="0"/>
              </a:rPr>
              <a:t>” -			Teacher – Mrs Hall</a:t>
            </a:r>
          </a:p>
          <a:p>
            <a:r>
              <a:rPr lang="en-GB" sz="2200" dirty="0">
                <a:latin typeface="Sassoon Sans Slope Std Medium" panose="020B07030201030A0203" pitchFamily="34" charset="0"/>
              </a:rPr>
              <a:t>							Support – Miss Nazir</a:t>
            </a:r>
          </a:p>
          <a:p>
            <a:endParaRPr lang="en-GB" dirty="0"/>
          </a:p>
        </p:txBody>
      </p:sp>
      <p:pic>
        <p:nvPicPr>
          <p:cNvPr id="8"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458093" y="5189710"/>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6911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80233811-9B7F-4C69-8022-B54A63EBF959}"/>
              </a:ext>
            </a:extLst>
          </p:cNvPr>
          <p:cNvGraphicFramePr>
            <a:graphicFrameLocks noGrp="1"/>
          </p:cNvGraphicFramePr>
          <p:nvPr>
            <p:extLst>
              <p:ext uri="{D42A27DB-BD31-4B8C-83A1-F6EECF244321}">
                <p14:modId xmlns:p14="http://schemas.microsoft.com/office/powerpoint/2010/main" val="2572674000"/>
              </p:ext>
            </p:extLst>
          </p:nvPr>
        </p:nvGraphicFramePr>
        <p:xfrm>
          <a:off x="460653" y="2006927"/>
          <a:ext cx="3099293" cy="2520493"/>
        </p:xfrm>
        <a:graphic>
          <a:graphicData uri="http://schemas.openxmlformats.org/drawingml/2006/table">
            <a:tbl>
              <a:tblPr firstRow="1" bandRow="1">
                <a:tableStyleId>{5C22544A-7EE6-4342-B048-85BDC9FD1C3A}</a:tableStyleId>
              </a:tblPr>
              <a:tblGrid>
                <a:gridCol w="3099293">
                  <a:extLst>
                    <a:ext uri="{9D8B030D-6E8A-4147-A177-3AD203B41FA5}">
                      <a16:colId xmlns:a16="http://schemas.microsoft.com/office/drawing/2014/main" val="3146605507"/>
                    </a:ext>
                  </a:extLst>
                </a:gridCol>
              </a:tblGrid>
              <a:tr h="363411">
                <a:tc>
                  <a:txBody>
                    <a:bodyPr/>
                    <a:lstStyle/>
                    <a:p>
                      <a:r>
                        <a:rPr lang="en-GB" dirty="0"/>
                        <a:t>Owls</a:t>
                      </a:r>
                    </a:p>
                  </a:txBody>
                  <a:tcPr/>
                </a:tc>
                <a:extLst>
                  <a:ext uri="{0D108BD9-81ED-4DB2-BD59-A6C34878D82A}">
                    <a16:rowId xmlns:a16="http://schemas.microsoft.com/office/drawing/2014/main" val="664630362"/>
                  </a:ext>
                </a:extLst>
              </a:tr>
              <a:tr h="912051">
                <a:tc>
                  <a:txBody>
                    <a:bodyPr/>
                    <a:lstStyle/>
                    <a:p>
                      <a:r>
                        <a:rPr lang="en-GB" dirty="0"/>
                        <a:t>Reading books are changed every Monday.</a:t>
                      </a:r>
                    </a:p>
                  </a:txBody>
                  <a:tcPr/>
                </a:tc>
                <a:extLst>
                  <a:ext uri="{0D108BD9-81ED-4DB2-BD59-A6C34878D82A}">
                    <a16:rowId xmlns:a16="http://schemas.microsoft.com/office/drawing/2014/main" val="3837204973"/>
                  </a:ext>
                </a:extLst>
              </a:tr>
              <a:tr h="1242682">
                <a:tc>
                  <a:txBody>
                    <a:bodyPr/>
                    <a:lstStyle/>
                    <a:p>
                      <a:r>
                        <a:rPr lang="en-GB" dirty="0"/>
                        <a:t>P.E. days are Tuesday and Wednesday. </a:t>
                      </a:r>
                    </a:p>
                  </a:txBody>
                  <a:tcPr/>
                </a:tc>
                <a:extLst>
                  <a:ext uri="{0D108BD9-81ED-4DB2-BD59-A6C34878D82A}">
                    <a16:rowId xmlns:a16="http://schemas.microsoft.com/office/drawing/2014/main" val="3967135589"/>
                  </a:ext>
                </a:extLst>
              </a:tr>
            </a:tbl>
          </a:graphicData>
        </a:graphic>
      </p:graphicFrame>
      <p:graphicFrame>
        <p:nvGraphicFramePr>
          <p:cNvPr id="6" name="Table 5">
            <a:extLst>
              <a:ext uri="{FF2B5EF4-FFF2-40B4-BE49-F238E27FC236}">
                <a16:creationId xmlns:a16="http://schemas.microsoft.com/office/drawing/2014/main" id="{AFDC509F-3893-4B76-86A8-5FE97D51813F}"/>
              </a:ext>
            </a:extLst>
          </p:cNvPr>
          <p:cNvGraphicFramePr>
            <a:graphicFrameLocks noGrp="1"/>
          </p:cNvGraphicFramePr>
          <p:nvPr>
            <p:extLst>
              <p:ext uri="{D42A27DB-BD31-4B8C-83A1-F6EECF244321}">
                <p14:modId xmlns:p14="http://schemas.microsoft.com/office/powerpoint/2010/main" val="56856346"/>
              </p:ext>
            </p:extLst>
          </p:nvPr>
        </p:nvGraphicFramePr>
        <p:xfrm>
          <a:off x="3693605" y="2006927"/>
          <a:ext cx="3099293" cy="2520493"/>
        </p:xfrm>
        <a:graphic>
          <a:graphicData uri="http://schemas.openxmlformats.org/drawingml/2006/table">
            <a:tbl>
              <a:tblPr firstRow="1" bandRow="1">
                <a:tableStyleId>{073A0DAA-6AF3-43AB-8588-CEC1D06C72B9}</a:tableStyleId>
              </a:tblPr>
              <a:tblGrid>
                <a:gridCol w="3099293">
                  <a:extLst>
                    <a:ext uri="{9D8B030D-6E8A-4147-A177-3AD203B41FA5}">
                      <a16:colId xmlns:a16="http://schemas.microsoft.com/office/drawing/2014/main" val="3146605507"/>
                    </a:ext>
                  </a:extLst>
                </a:gridCol>
              </a:tblGrid>
              <a:tr h="363411">
                <a:tc>
                  <a:txBody>
                    <a:bodyPr/>
                    <a:lstStyle/>
                    <a:p>
                      <a:r>
                        <a:rPr lang="en-GB" dirty="0"/>
                        <a:t>Dolphins</a:t>
                      </a:r>
                    </a:p>
                  </a:txBody>
                  <a:tcPr/>
                </a:tc>
                <a:extLst>
                  <a:ext uri="{0D108BD9-81ED-4DB2-BD59-A6C34878D82A}">
                    <a16:rowId xmlns:a16="http://schemas.microsoft.com/office/drawing/2014/main" val="664630362"/>
                  </a:ext>
                </a:extLst>
              </a:tr>
              <a:tr h="912051">
                <a:tc>
                  <a:txBody>
                    <a:bodyPr/>
                    <a:lstStyle/>
                    <a:p>
                      <a:r>
                        <a:rPr lang="en-GB" dirty="0"/>
                        <a:t>Reading books are changed every Monday.</a:t>
                      </a:r>
                    </a:p>
                  </a:txBody>
                  <a:tcPr/>
                </a:tc>
                <a:extLst>
                  <a:ext uri="{0D108BD9-81ED-4DB2-BD59-A6C34878D82A}">
                    <a16:rowId xmlns:a16="http://schemas.microsoft.com/office/drawing/2014/main" val="3837204973"/>
                  </a:ext>
                </a:extLst>
              </a:tr>
              <a:tr h="1242682">
                <a:tc>
                  <a:txBody>
                    <a:bodyPr/>
                    <a:lstStyle/>
                    <a:p>
                      <a:r>
                        <a:rPr lang="en-GB" dirty="0"/>
                        <a:t>P.E. days are Monday and Thursday.  </a:t>
                      </a:r>
                    </a:p>
                  </a:txBody>
                  <a:tcPr/>
                </a:tc>
                <a:extLst>
                  <a:ext uri="{0D108BD9-81ED-4DB2-BD59-A6C34878D82A}">
                    <a16:rowId xmlns:a16="http://schemas.microsoft.com/office/drawing/2014/main" val="3967135589"/>
                  </a:ext>
                </a:extLst>
              </a:tr>
            </a:tbl>
          </a:graphicData>
        </a:graphic>
      </p:graphicFrame>
      <p:graphicFrame>
        <p:nvGraphicFramePr>
          <p:cNvPr id="7" name="Table 6">
            <a:extLst>
              <a:ext uri="{FF2B5EF4-FFF2-40B4-BE49-F238E27FC236}">
                <a16:creationId xmlns:a16="http://schemas.microsoft.com/office/drawing/2014/main" id="{2A75FC75-7A5D-4E23-A6E2-D39BBDBBCB3B}"/>
              </a:ext>
            </a:extLst>
          </p:cNvPr>
          <p:cNvGraphicFramePr>
            <a:graphicFrameLocks noGrp="1"/>
          </p:cNvGraphicFramePr>
          <p:nvPr>
            <p:extLst>
              <p:ext uri="{D42A27DB-BD31-4B8C-83A1-F6EECF244321}">
                <p14:modId xmlns:p14="http://schemas.microsoft.com/office/powerpoint/2010/main" val="55467385"/>
              </p:ext>
            </p:extLst>
          </p:nvPr>
        </p:nvGraphicFramePr>
        <p:xfrm>
          <a:off x="6997578" y="2006926"/>
          <a:ext cx="3099293" cy="2520493"/>
        </p:xfrm>
        <a:graphic>
          <a:graphicData uri="http://schemas.openxmlformats.org/drawingml/2006/table">
            <a:tbl>
              <a:tblPr firstRow="1" bandRow="1">
                <a:tableStyleId>{7DF18680-E054-41AD-8BC1-D1AEF772440D}</a:tableStyleId>
              </a:tblPr>
              <a:tblGrid>
                <a:gridCol w="3099293">
                  <a:extLst>
                    <a:ext uri="{9D8B030D-6E8A-4147-A177-3AD203B41FA5}">
                      <a16:colId xmlns:a16="http://schemas.microsoft.com/office/drawing/2014/main" val="3146605507"/>
                    </a:ext>
                  </a:extLst>
                </a:gridCol>
              </a:tblGrid>
              <a:tr h="363411">
                <a:tc>
                  <a:txBody>
                    <a:bodyPr/>
                    <a:lstStyle/>
                    <a:p>
                      <a:r>
                        <a:rPr lang="en-GB" dirty="0"/>
                        <a:t>Bears</a:t>
                      </a:r>
                    </a:p>
                  </a:txBody>
                  <a:tcPr/>
                </a:tc>
                <a:extLst>
                  <a:ext uri="{0D108BD9-81ED-4DB2-BD59-A6C34878D82A}">
                    <a16:rowId xmlns:a16="http://schemas.microsoft.com/office/drawing/2014/main" val="664630362"/>
                  </a:ext>
                </a:extLst>
              </a:tr>
              <a:tr h="912051">
                <a:tc>
                  <a:txBody>
                    <a:bodyPr/>
                    <a:lstStyle/>
                    <a:p>
                      <a:r>
                        <a:rPr lang="en-GB" dirty="0"/>
                        <a:t>Reading books are changed every Monday.</a:t>
                      </a:r>
                    </a:p>
                  </a:txBody>
                  <a:tcPr/>
                </a:tc>
                <a:extLst>
                  <a:ext uri="{0D108BD9-81ED-4DB2-BD59-A6C34878D82A}">
                    <a16:rowId xmlns:a16="http://schemas.microsoft.com/office/drawing/2014/main" val="3837204973"/>
                  </a:ext>
                </a:extLst>
              </a:tr>
              <a:tr h="1242682">
                <a:tc>
                  <a:txBody>
                    <a:bodyPr/>
                    <a:lstStyle/>
                    <a:p>
                      <a:r>
                        <a:rPr lang="en-GB" dirty="0"/>
                        <a:t>P.E. days are Monday and Friday. </a:t>
                      </a:r>
                    </a:p>
                  </a:txBody>
                  <a:tcPr/>
                </a:tc>
                <a:extLst>
                  <a:ext uri="{0D108BD9-81ED-4DB2-BD59-A6C34878D82A}">
                    <a16:rowId xmlns:a16="http://schemas.microsoft.com/office/drawing/2014/main" val="3967135589"/>
                  </a:ext>
                </a:extLst>
              </a:tr>
            </a:tbl>
          </a:graphicData>
        </a:graphic>
      </p:graphicFrame>
      <p:pic>
        <p:nvPicPr>
          <p:cNvPr id="8" name="Picture 2">
            <a:extLst>
              <a:ext uri="{FF2B5EF4-FFF2-40B4-BE49-F238E27FC236}">
                <a16:creationId xmlns:a16="http://schemas.microsoft.com/office/drawing/2014/main" id="{E97C768C-1979-45C9-B6B4-0C2A1B74854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8093" y="5189710"/>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9244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a:solidFill>
                  <a:srgbClr val="FF0000"/>
                </a:solidFill>
              </a:rPr>
              <a:t>Phonics</a:t>
            </a:r>
          </a:p>
        </p:txBody>
      </p:sp>
      <p:sp>
        <p:nvSpPr>
          <p:cNvPr id="3" name="Content Placeholder 2"/>
          <p:cNvSpPr>
            <a:spLocks noGrp="1"/>
          </p:cNvSpPr>
          <p:nvPr>
            <p:ph idx="1"/>
          </p:nvPr>
        </p:nvSpPr>
        <p:spPr/>
        <p:txBody>
          <a:bodyPr>
            <a:normAutofit/>
          </a:bodyPr>
          <a:lstStyle/>
          <a:p>
            <a:r>
              <a:rPr lang="en-GB" sz="2400" dirty="0">
                <a:latin typeface="Trebuchet MS" panose="020B0603020202020204" pitchFamily="34" charset="0"/>
              </a:rPr>
              <a:t>The alphabet contains only 26 letter sounds, yet spoken English uses about 42 sounds (</a:t>
            </a:r>
            <a:r>
              <a:rPr lang="en-GB" sz="2400" dirty="0">
                <a:solidFill>
                  <a:srgbClr val="FF0000"/>
                </a:solidFill>
                <a:latin typeface="Trebuchet MS" panose="020B0603020202020204" pitchFamily="34" charset="0"/>
              </a:rPr>
              <a:t>phonemes</a:t>
            </a:r>
            <a:r>
              <a:rPr lang="en-GB" sz="2400" dirty="0">
                <a:latin typeface="Trebuchet MS" panose="020B0603020202020204" pitchFamily="34" charset="0"/>
              </a:rPr>
              <a:t>).</a:t>
            </a:r>
          </a:p>
          <a:p>
            <a:r>
              <a:rPr lang="en-GB" sz="2400" dirty="0">
                <a:latin typeface="Trebuchet MS" panose="020B0603020202020204" pitchFamily="34" charset="0"/>
              </a:rPr>
              <a:t>These phonemes are represented by letters (</a:t>
            </a:r>
            <a:r>
              <a:rPr lang="en-GB" sz="2400" dirty="0">
                <a:solidFill>
                  <a:srgbClr val="FF0000"/>
                </a:solidFill>
                <a:latin typeface="Trebuchet MS" panose="020B0603020202020204" pitchFamily="34" charset="0"/>
              </a:rPr>
              <a:t>graphemes</a:t>
            </a:r>
            <a:r>
              <a:rPr lang="en-GB" sz="2400" dirty="0">
                <a:latin typeface="Trebuchet MS" panose="020B0603020202020204" pitchFamily="34" charset="0"/>
              </a:rPr>
              <a:t>). A phoneme can be represented by a single letter (e.g. ‘s’ or ‘h’) or a group of letters (e.g. ‘</a:t>
            </a:r>
            <a:r>
              <a:rPr lang="en-GB" sz="2400" dirty="0" err="1">
                <a:latin typeface="Trebuchet MS" panose="020B0603020202020204" pitchFamily="34" charset="0"/>
              </a:rPr>
              <a:t>th</a:t>
            </a:r>
            <a:r>
              <a:rPr lang="en-GB" sz="2400" dirty="0">
                <a:latin typeface="Trebuchet MS" panose="020B0603020202020204" pitchFamily="34" charset="0"/>
              </a:rPr>
              <a:t>’ or ‘air’).</a:t>
            </a:r>
          </a:p>
          <a:p>
            <a:r>
              <a:rPr lang="en-GB" sz="2400" dirty="0">
                <a:latin typeface="Trebuchet MS" panose="020B0603020202020204" pitchFamily="34" charset="0"/>
              </a:rPr>
              <a:t>When a phoneme is made up of two letters we call it a </a:t>
            </a:r>
            <a:r>
              <a:rPr lang="en-GB" sz="2400" dirty="0">
                <a:solidFill>
                  <a:srgbClr val="FF0000"/>
                </a:solidFill>
                <a:latin typeface="Trebuchet MS" panose="020B0603020202020204" pitchFamily="34" charset="0"/>
              </a:rPr>
              <a:t>digraph</a:t>
            </a:r>
            <a:r>
              <a:rPr lang="en-GB" sz="2400" dirty="0">
                <a:latin typeface="Trebuchet MS" panose="020B0603020202020204" pitchFamily="34" charset="0"/>
              </a:rPr>
              <a:t> and a </a:t>
            </a:r>
            <a:r>
              <a:rPr lang="en-GB" sz="2400" dirty="0" err="1">
                <a:solidFill>
                  <a:srgbClr val="FF0000"/>
                </a:solidFill>
                <a:latin typeface="Trebuchet MS" panose="020B0603020202020204" pitchFamily="34" charset="0"/>
              </a:rPr>
              <a:t>trigraph</a:t>
            </a:r>
            <a:r>
              <a:rPr lang="en-GB" sz="2400" dirty="0">
                <a:latin typeface="Trebuchet MS" panose="020B0603020202020204" pitchFamily="34" charset="0"/>
              </a:rPr>
              <a:t> is one made of three letters.</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8093" y="5205583"/>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0560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a:solidFill>
                  <a:srgbClr val="FF0000"/>
                </a:solidFill>
              </a:rPr>
              <a:t>Phonics in Year 1</a:t>
            </a:r>
          </a:p>
        </p:txBody>
      </p:sp>
      <p:sp>
        <p:nvSpPr>
          <p:cNvPr id="3" name="Content Placeholder 2"/>
          <p:cNvSpPr>
            <a:spLocks noGrp="1"/>
          </p:cNvSpPr>
          <p:nvPr>
            <p:ph idx="1"/>
          </p:nvPr>
        </p:nvSpPr>
        <p:spPr>
          <a:xfrm>
            <a:off x="677334" y="2160589"/>
            <a:ext cx="8596668" cy="3880773"/>
          </a:xfrm>
        </p:spPr>
        <p:txBody>
          <a:bodyPr>
            <a:normAutofit fontScale="92500"/>
          </a:bodyPr>
          <a:lstStyle/>
          <a:p>
            <a:r>
              <a:rPr lang="en-GB" sz="2400" dirty="0">
                <a:latin typeface="Trebuchet MS" panose="020B0603020202020204" pitchFamily="34" charset="0"/>
              </a:rPr>
              <a:t>Change of focus.  In YR children have already learned ways to represent each of the 42 sounds (phonemes). </a:t>
            </a:r>
          </a:p>
          <a:p>
            <a:r>
              <a:rPr lang="en-GB" sz="2400" dirty="0">
                <a:latin typeface="Trebuchet MS" panose="020B0603020202020204" pitchFamily="34" charset="0"/>
              </a:rPr>
              <a:t>In Y1 we introduce more ways to write these phonemes down (graphemes) and begin to teach them rules for which grapheme to use, so that they can learn to make </a:t>
            </a:r>
            <a:r>
              <a:rPr lang="en-GB" sz="2400" dirty="0">
                <a:solidFill>
                  <a:srgbClr val="0070C0"/>
                </a:solidFill>
                <a:latin typeface="Trebuchet MS" panose="020B0603020202020204" pitchFamily="34" charset="0"/>
              </a:rPr>
              <a:t>spelling choices</a:t>
            </a:r>
            <a:r>
              <a:rPr lang="en-GB" sz="2400" dirty="0">
                <a:latin typeface="Trebuchet MS" panose="020B0603020202020204" pitchFamily="34" charset="0"/>
              </a:rPr>
              <a:t>.</a:t>
            </a:r>
          </a:p>
          <a:p>
            <a:pPr marL="0" indent="0">
              <a:buNone/>
            </a:pPr>
            <a:endParaRPr lang="en-GB" sz="2400" dirty="0">
              <a:latin typeface="Trebuchet MS" panose="020B0603020202020204" pitchFamily="34" charset="0"/>
            </a:endParaRPr>
          </a:p>
          <a:p>
            <a:pPr marL="0" indent="0" algn="ctr">
              <a:buNone/>
            </a:pPr>
            <a:r>
              <a:rPr lang="en-GB" sz="2400" dirty="0">
                <a:latin typeface="Trebuchet MS" panose="020B0603020202020204" pitchFamily="34" charset="0"/>
              </a:rPr>
              <a:t>  </a:t>
            </a:r>
            <a:r>
              <a:rPr lang="en-GB" sz="2400" b="1" dirty="0">
                <a:latin typeface="Trebuchet MS" panose="020B0603020202020204" pitchFamily="34" charset="0"/>
              </a:rPr>
              <a:t>All this is done in addition to making sure that the children understand phonics can’t be used for some words.</a:t>
            </a:r>
          </a:p>
          <a:p>
            <a:pPr marL="0" indent="0" algn="ctr">
              <a:buNone/>
            </a:pPr>
            <a:r>
              <a:rPr lang="en-GB" sz="2400" b="1" dirty="0">
                <a:latin typeface="Trebuchet MS" panose="020B0603020202020204" pitchFamily="34" charset="0"/>
              </a:rPr>
              <a:t> Those ‘tricky words’ just have to be learned!</a:t>
            </a:r>
          </a:p>
          <a:p>
            <a:endParaRPr lang="en-GB"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8093" y="5205583"/>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076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17714"/>
            <a:ext cx="8596668" cy="1320800"/>
          </a:xfrm>
        </p:spPr>
        <p:txBody>
          <a:bodyPr>
            <a:normAutofit/>
          </a:bodyPr>
          <a:lstStyle/>
          <a:p>
            <a:r>
              <a:rPr lang="en-GB" sz="4800" dirty="0">
                <a:solidFill>
                  <a:srgbClr val="FF0000"/>
                </a:solidFill>
              </a:rPr>
              <a:t>Phonics Screening Check</a:t>
            </a:r>
          </a:p>
        </p:txBody>
      </p:sp>
      <p:sp>
        <p:nvSpPr>
          <p:cNvPr id="3" name="Content Placeholder 2"/>
          <p:cNvSpPr>
            <a:spLocks noGrp="1"/>
          </p:cNvSpPr>
          <p:nvPr>
            <p:ph idx="1"/>
          </p:nvPr>
        </p:nvSpPr>
        <p:spPr>
          <a:xfrm>
            <a:off x="677334" y="1429069"/>
            <a:ext cx="8596668" cy="5219925"/>
          </a:xfrm>
        </p:spPr>
        <p:txBody>
          <a:bodyPr>
            <a:normAutofit/>
          </a:bodyPr>
          <a:lstStyle/>
          <a:p>
            <a:r>
              <a:rPr lang="en-GB" sz="2400" dirty="0">
                <a:latin typeface="Trebuchet MS" panose="020B0603020202020204" pitchFamily="34" charset="0"/>
              </a:rPr>
              <a:t>All children who are in Y1 have to undertake the Phonic Screening Check in June.</a:t>
            </a:r>
          </a:p>
          <a:p>
            <a:endParaRPr lang="en-GB" sz="2400" dirty="0">
              <a:latin typeface="Trebuchet MS" panose="020B0603020202020204" pitchFamily="34" charset="0"/>
            </a:endParaRPr>
          </a:p>
          <a:p>
            <a:r>
              <a:rPr lang="en-GB" sz="2400" dirty="0">
                <a:latin typeface="Trebuchet MS" panose="020B0603020202020204" pitchFamily="34" charset="0"/>
              </a:rPr>
              <a:t>It isn’t a reading test and consequently good readers can make mistakes.</a:t>
            </a:r>
          </a:p>
          <a:p>
            <a:endParaRPr lang="en-GB" sz="2400" dirty="0">
              <a:latin typeface="Trebuchet MS" panose="020B0603020202020204" pitchFamily="34" charset="0"/>
            </a:endParaRPr>
          </a:p>
          <a:p>
            <a:r>
              <a:rPr lang="en-GB" sz="2400" dirty="0">
                <a:latin typeface="Trebuchet MS" panose="020B0603020202020204" pitchFamily="34" charset="0"/>
              </a:rPr>
              <a:t>It is vitally important that children know all the phonemes they have been taught so far in Y1 but also from YR.</a:t>
            </a:r>
          </a:p>
          <a:p>
            <a:endParaRPr lang="en-GB" sz="2400" dirty="0">
              <a:latin typeface="Trebuchet MS" panose="020B0603020202020204" pitchFamily="34" charset="0"/>
            </a:endParaRPr>
          </a:p>
          <a:p>
            <a:r>
              <a:rPr lang="en-GB" sz="2400" dirty="0">
                <a:latin typeface="Trebuchet MS" panose="020B0603020202020204" pitchFamily="34" charset="0"/>
              </a:rPr>
              <a:t>More information will be given after Christmas.</a:t>
            </a:r>
          </a:p>
          <a:p>
            <a:endParaRPr lang="en-GB"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8093" y="5205583"/>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3617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60520"/>
            <a:ext cx="8596668" cy="1320800"/>
          </a:xfrm>
        </p:spPr>
        <p:txBody>
          <a:bodyPr>
            <a:normAutofit/>
          </a:bodyPr>
          <a:lstStyle/>
          <a:p>
            <a:r>
              <a:rPr lang="en-GB" sz="4800" dirty="0">
                <a:solidFill>
                  <a:srgbClr val="FF0000"/>
                </a:solidFill>
              </a:rPr>
              <a:t>What you can do to help…</a:t>
            </a:r>
          </a:p>
        </p:txBody>
      </p:sp>
      <p:sp>
        <p:nvSpPr>
          <p:cNvPr id="3" name="Content Placeholder 2"/>
          <p:cNvSpPr>
            <a:spLocks noGrp="1"/>
          </p:cNvSpPr>
          <p:nvPr>
            <p:ph idx="1"/>
          </p:nvPr>
        </p:nvSpPr>
        <p:spPr>
          <a:xfrm>
            <a:off x="677334" y="1481320"/>
            <a:ext cx="8596668" cy="4841103"/>
          </a:xfrm>
        </p:spPr>
        <p:txBody>
          <a:bodyPr>
            <a:normAutofit fontScale="92500" lnSpcReduction="10000"/>
          </a:bodyPr>
          <a:lstStyle/>
          <a:p>
            <a:r>
              <a:rPr lang="en-GB" sz="2400" dirty="0">
                <a:solidFill>
                  <a:srgbClr val="00B0F0"/>
                </a:solidFill>
                <a:latin typeface="Trebuchet MS" panose="020B0603020202020204" pitchFamily="34" charset="0"/>
              </a:rPr>
              <a:t>Practise</a:t>
            </a:r>
            <a:r>
              <a:rPr lang="en-GB" sz="2400" dirty="0">
                <a:latin typeface="Trebuchet MS" panose="020B0603020202020204" pitchFamily="34" charset="0"/>
              </a:rPr>
              <a:t> the phonemes in your child’s ‘Sound Book’ from both YR and Y1. Pay particular attention to split digraphs; a-e, e-e, </a:t>
            </a:r>
            <a:r>
              <a:rPr lang="en-GB" sz="2400" dirty="0" err="1">
                <a:latin typeface="Trebuchet MS" panose="020B0603020202020204" pitchFamily="34" charset="0"/>
              </a:rPr>
              <a:t>i</a:t>
            </a:r>
            <a:r>
              <a:rPr lang="en-GB" sz="2400" dirty="0">
                <a:latin typeface="Trebuchet MS" panose="020B0603020202020204" pitchFamily="34" charset="0"/>
              </a:rPr>
              <a:t>-e, o-e, u-e </a:t>
            </a:r>
          </a:p>
          <a:p>
            <a:endParaRPr lang="en-GB" sz="2400" dirty="0">
              <a:latin typeface="Trebuchet MS" panose="020B0603020202020204" pitchFamily="34" charset="0"/>
            </a:endParaRPr>
          </a:p>
          <a:p>
            <a:r>
              <a:rPr lang="en-GB" sz="2400" dirty="0">
                <a:solidFill>
                  <a:srgbClr val="00B0F0"/>
                </a:solidFill>
                <a:latin typeface="Trebuchet MS" panose="020B0603020202020204" pitchFamily="34" charset="0"/>
              </a:rPr>
              <a:t>Play</a:t>
            </a:r>
            <a:r>
              <a:rPr lang="en-GB" sz="2400" dirty="0">
                <a:latin typeface="Trebuchet MS" panose="020B0603020202020204" pitchFamily="34" charset="0"/>
              </a:rPr>
              <a:t> games on Phonics Play and </a:t>
            </a:r>
            <a:r>
              <a:rPr lang="en-GB" sz="2400" dirty="0" err="1">
                <a:latin typeface="Trebuchet MS" panose="020B0603020202020204" pitchFamily="34" charset="0"/>
              </a:rPr>
              <a:t>Twinkl</a:t>
            </a:r>
            <a:r>
              <a:rPr lang="en-GB" sz="2400" dirty="0">
                <a:latin typeface="Trebuchet MS" panose="020B0603020202020204" pitchFamily="34" charset="0"/>
              </a:rPr>
              <a:t> websites.  Both have an app which can be downloaded.</a:t>
            </a:r>
          </a:p>
          <a:p>
            <a:endParaRPr lang="en-GB" sz="2400" dirty="0">
              <a:latin typeface="Trebuchet MS" panose="020B0603020202020204" pitchFamily="34" charset="0"/>
            </a:endParaRPr>
          </a:p>
          <a:p>
            <a:r>
              <a:rPr lang="en-GB" sz="2400" dirty="0">
                <a:solidFill>
                  <a:srgbClr val="00B0F0"/>
                </a:solidFill>
                <a:latin typeface="Trebuchet MS" panose="020B0603020202020204" pitchFamily="34" charset="0"/>
              </a:rPr>
              <a:t>Practise</a:t>
            </a:r>
            <a:r>
              <a:rPr lang="en-GB" sz="2400" dirty="0">
                <a:latin typeface="Trebuchet MS" panose="020B0603020202020204" pitchFamily="34" charset="0"/>
              </a:rPr>
              <a:t> blending and segmenting. This is really important for good readers too.</a:t>
            </a:r>
          </a:p>
          <a:p>
            <a:endParaRPr lang="en-GB" sz="2400" dirty="0">
              <a:latin typeface="Trebuchet MS" panose="020B0603020202020204" pitchFamily="34" charset="0"/>
            </a:endParaRPr>
          </a:p>
          <a:p>
            <a:r>
              <a:rPr lang="en-GB" sz="2400" dirty="0">
                <a:solidFill>
                  <a:srgbClr val="00B0F0"/>
                </a:solidFill>
                <a:latin typeface="Trebuchet MS" panose="020B0603020202020204" pitchFamily="34" charset="0"/>
              </a:rPr>
              <a:t>Encourage</a:t>
            </a:r>
            <a:r>
              <a:rPr lang="en-GB" sz="2400" dirty="0">
                <a:latin typeface="Trebuchet MS" panose="020B0603020202020204" pitchFamily="34" charset="0"/>
              </a:rPr>
              <a:t> them to look carefully at the sounds. Some words are tricky! Strom and nigh are recent examples that have tripped children up.</a:t>
            </a:r>
          </a:p>
          <a:p>
            <a:pPr marL="0" indent="0">
              <a:buNone/>
            </a:pPr>
            <a:endParaRPr lang="en-GB"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8093" y="5205583"/>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7425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a:solidFill>
                  <a:srgbClr val="FF0000"/>
                </a:solidFill>
              </a:rPr>
              <a:t>Finally…</a:t>
            </a:r>
          </a:p>
        </p:txBody>
      </p:sp>
      <p:sp>
        <p:nvSpPr>
          <p:cNvPr id="3" name="Content Placeholder 2"/>
          <p:cNvSpPr>
            <a:spLocks noGrp="1"/>
          </p:cNvSpPr>
          <p:nvPr>
            <p:ph idx="1"/>
          </p:nvPr>
        </p:nvSpPr>
        <p:spPr/>
        <p:txBody>
          <a:bodyPr/>
          <a:lstStyle/>
          <a:p>
            <a:r>
              <a:rPr lang="en-GB" sz="2400" dirty="0">
                <a:latin typeface="Trebuchet MS" panose="020B0603020202020204" pitchFamily="34" charset="0"/>
              </a:rPr>
              <a:t>Whilst we don’t send spellings home for children to learn each week, they are taught to spell a range of words some of which are phonetic. Those which are not, known as the Common Exception Words, have to be learned by sight.</a:t>
            </a:r>
          </a:p>
          <a:p>
            <a:r>
              <a:rPr lang="en-GB" sz="2400" dirty="0">
                <a:latin typeface="Trebuchet MS" panose="020B0603020202020204" pitchFamily="34" charset="0"/>
              </a:rPr>
              <a:t>Children will be tested regularly on these words and a list will be sent home of any words which need consolidation. This may be done on Seesaw (we will come back to this). </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8093" y="5205583"/>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9907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5" y="1760341"/>
            <a:ext cx="8596668" cy="1826581"/>
          </a:xfrm>
        </p:spPr>
        <p:txBody>
          <a:bodyPr>
            <a:normAutofit/>
          </a:bodyPr>
          <a:lstStyle/>
          <a:p>
            <a:pPr algn="ctr"/>
            <a:r>
              <a:rPr lang="en-GB" sz="9600" dirty="0">
                <a:solidFill>
                  <a:srgbClr val="FF0000"/>
                </a:solidFill>
              </a:rPr>
              <a:t>Reading</a:t>
            </a: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8093" y="5205583"/>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097779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206</TotalTime>
  <Words>1164</Words>
  <Application>Microsoft Office PowerPoint</Application>
  <PresentationFormat>Widescreen</PresentationFormat>
  <Paragraphs>145</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Sassoon Sans Slope Std Medium</vt:lpstr>
      <vt:lpstr>Trebuchet MS</vt:lpstr>
      <vt:lpstr>Wingdings 3</vt:lpstr>
      <vt:lpstr>Facet</vt:lpstr>
      <vt:lpstr>Key Stage 1 Curriculum Evening </vt:lpstr>
      <vt:lpstr>The Key Stage 1 Team</vt:lpstr>
      <vt:lpstr>PowerPoint Presentation</vt:lpstr>
      <vt:lpstr>Phonics</vt:lpstr>
      <vt:lpstr>Phonics in Year 1</vt:lpstr>
      <vt:lpstr>Phonics Screening Check</vt:lpstr>
      <vt:lpstr>What you can do to help…</vt:lpstr>
      <vt:lpstr>Finally…</vt:lpstr>
      <vt:lpstr>Reading</vt:lpstr>
      <vt:lpstr>Reading for Pleasure Tips for sharing books at home</vt:lpstr>
      <vt:lpstr>Teaching Reading at Lowercroft</vt:lpstr>
      <vt:lpstr>Our Values</vt:lpstr>
      <vt:lpstr>PowerPoint Presentation</vt:lpstr>
      <vt:lpstr>A little snippet of Cycle B!</vt:lpstr>
      <vt:lpstr>Seesaw</vt:lpstr>
      <vt:lpstr>Thank you for 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Stage 1 Curriculum Evening</dc:title>
  <dc:creator>Maddie Hall</dc:creator>
  <cp:lastModifiedBy>Maddie Hall</cp:lastModifiedBy>
  <cp:revision>28</cp:revision>
  <dcterms:created xsi:type="dcterms:W3CDTF">2023-09-18T12:54:48Z</dcterms:created>
  <dcterms:modified xsi:type="dcterms:W3CDTF">2023-09-30T17:11:46Z</dcterms:modified>
</cp:coreProperties>
</file>