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91" r:id="rId3"/>
    <p:sldId id="299" r:id="rId4"/>
    <p:sldId id="308" r:id="rId5"/>
    <p:sldId id="260" r:id="rId6"/>
    <p:sldId id="262" r:id="rId7"/>
    <p:sldId id="264" r:id="rId8"/>
    <p:sldId id="268" r:id="rId9"/>
    <p:sldId id="280" r:id="rId10"/>
    <p:sldId id="273" r:id="rId11"/>
    <p:sldId id="277" r:id="rId12"/>
    <p:sldId id="313" r:id="rId13"/>
    <p:sldId id="295" r:id="rId14"/>
    <p:sldId id="310" r:id="rId15"/>
    <p:sldId id="31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99FF"/>
    <a:srgbClr val="CCE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6621DD-CAC4-59FF-A639-434405579EBF}" v="3" dt="2024-09-23T12:24:52.290"/>
    <p1510:client id="{F6CDBEF8-2D1E-9A18-A7FB-1EE4483DD507}" v="600" dt="2024-09-23T12:19:41.9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481942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1619831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08200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2644468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233031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750277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1288217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707943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382245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764A0B-1DCE-4B2B-8817-C56E6324EA2B}" type="datetimeFigureOut">
              <a:rPr lang="en-GB" smtClean="0"/>
              <a:t>25/09/2024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2152445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764A0B-1DCE-4B2B-8817-C56E6324EA2B}" type="datetimeFigureOut">
              <a:rPr lang="en-GB" smtClean="0"/>
              <a:t>25/09/2024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581428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764A0B-1DCE-4B2B-8817-C56E6324EA2B}" type="datetimeFigureOut">
              <a:rPr lang="en-GB" smtClean="0"/>
              <a:t>25/09/2024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4224045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764A0B-1DCE-4B2B-8817-C56E6324EA2B}" type="datetimeFigureOut">
              <a:rPr lang="en-GB" smtClean="0"/>
              <a:t>25/09/2024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2612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764A0B-1DCE-4B2B-8817-C56E6324EA2B}" type="datetimeFigureOut">
              <a:rPr lang="en-GB" smtClean="0"/>
              <a:t>25/09/2024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384341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764A0B-1DCE-4B2B-8817-C56E6324EA2B}" type="datetimeFigureOut">
              <a:rPr lang="en-GB" smtClean="0"/>
              <a:t>25/09/2024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4077394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1764A0B-1DCE-4B2B-8817-C56E6324EA2B}" type="datetimeFigureOut">
              <a:rPr lang="en-GB" smtClean="0"/>
              <a:t>25/09/2024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BB6A0-3B68-4793-954D-D070D5622E13}" type="slidenum">
              <a:rPr lang="en-GB" smtClean="0"/>
              <a:t>‹#›</a:t>
            </a:fld>
            <a:endParaRPr lang="en-GB"/>
          </a:p>
        </p:txBody>
      </p:sp>
    </p:spTree>
    <p:extLst>
      <p:ext uri="{BB962C8B-B14F-4D97-AF65-F5344CB8AC3E}">
        <p14:creationId xmlns:p14="http://schemas.microsoft.com/office/powerpoint/2010/main" val="256474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1764A0B-1DCE-4B2B-8817-C56E6324EA2B}" type="datetimeFigureOut">
              <a:rPr lang="en-GB" smtClean="0"/>
              <a:t>25/09/2024</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4BB6A0-3B68-4793-954D-D070D5622E13}" type="slidenum">
              <a:rPr lang="en-GB" smtClean="0"/>
              <a:t>‹#›</a:t>
            </a:fld>
            <a:endParaRPr lang="en-GB"/>
          </a:p>
        </p:txBody>
      </p:sp>
    </p:spTree>
    <p:extLst>
      <p:ext uri="{BB962C8B-B14F-4D97-AF65-F5344CB8AC3E}">
        <p14:creationId xmlns:p14="http://schemas.microsoft.com/office/powerpoint/2010/main" val="25608933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uk/url?sa=i&amp;rct=j&amp;q=&amp;esrc=s&amp;source=images&amp;cd=&amp;cad=rja&amp;uact=8&amp;ved=0ahUKEwixrJrHk6PPAhXHuBQKHbjkCQkQjRwIBw&amp;url=http://clipartsign.com/1/owl-clip-art/&amp;psig=AFQjCNH60BUWeC915ns1rOgHgOSYMEoSHg&amp;ust=1474639804799204"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google.co.uk/url?sa=i&amp;rct=j&amp;q=&amp;esrc=s&amp;source=images&amp;cd=&amp;cad=rja&amp;uact=8&amp;ved=&amp;url=http://www.glogster.com/vanellope/thing-i-love/g-6kqp9m3f0fmj51qr9gtn5a0&amp;bvm=bv.133387755,d.ZGg&amp;psig=AFQjCNHKd3sjyCa_ugS_p11nDuTQD_PQUQ&amp;ust=147463996188938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507067" y="757646"/>
            <a:ext cx="7766936" cy="4859381"/>
          </a:xfrm>
        </p:spPr>
        <p:txBody>
          <a:bodyPr/>
          <a:lstStyle/>
          <a:p>
            <a:pPr algn="ctr"/>
            <a:r>
              <a:rPr lang="en-GB" sz="8000" dirty="0">
                <a:solidFill>
                  <a:srgbClr val="FF0000"/>
                </a:solidFill>
                <a:latin typeface="Sassoon Sans Slope Std Medium" panose="020B07030201030A0203" pitchFamily="34" charset="0"/>
              </a:rPr>
              <a:t>Key Stage 1 Curriculum Evening </a:t>
            </a:r>
          </a:p>
        </p:txBody>
      </p:sp>
      <p:sp>
        <p:nvSpPr>
          <p:cNvPr id="8" name="Subtitle 7"/>
          <p:cNvSpPr>
            <a:spLocks noGrp="1"/>
          </p:cNvSpPr>
          <p:nvPr>
            <p:ph type="subTitle" idx="1"/>
          </p:nvPr>
        </p:nvSpPr>
        <p:spPr>
          <a:xfrm>
            <a:off x="1507067" y="5492912"/>
            <a:ext cx="7766936" cy="1096899"/>
          </a:xfrm>
        </p:spPr>
        <p:txBody>
          <a:bodyPr/>
          <a:lstStyle/>
          <a:p>
            <a:pPr algn="ctr"/>
            <a:endParaRPr lang="en-GB" dirty="0">
              <a:solidFill>
                <a:schemeClr val="tx1"/>
              </a:solidFill>
            </a:endParaRPr>
          </a:p>
          <a:p>
            <a:pPr algn="ctr"/>
            <a:r>
              <a:rPr lang="en-GB" sz="2800" dirty="0">
                <a:solidFill>
                  <a:schemeClr val="tx1"/>
                </a:solidFill>
                <a:latin typeface="Sassoon Sans Slope Std Medium"/>
              </a:rPr>
              <a:t>Wednesday 25</a:t>
            </a:r>
            <a:r>
              <a:rPr lang="en-GB" sz="2800" baseline="30000" dirty="0">
                <a:solidFill>
                  <a:schemeClr val="tx1"/>
                </a:solidFill>
                <a:latin typeface="Sassoon Sans Slope Std Medium"/>
              </a:rPr>
              <a:t>th</a:t>
            </a:r>
            <a:r>
              <a:rPr lang="en-GB" sz="2800" dirty="0">
                <a:solidFill>
                  <a:schemeClr val="tx1"/>
                </a:solidFill>
                <a:latin typeface="Sassoon Sans Slope Std Medium"/>
              </a:rPr>
              <a:t> September, 2024</a:t>
            </a:r>
            <a:endParaRPr lang="en-GB" sz="2800" dirty="0">
              <a:solidFill>
                <a:schemeClr val="tx1"/>
              </a:solidFill>
              <a:latin typeface="Sassoon Sans Slope Std Medium" panose="020B07030201030A0203" pitchFamily="34" charset="0"/>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186442"/>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2811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897740" cy="1320800"/>
          </a:xfrm>
        </p:spPr>
        <p:txBody>
          <a:bodyPr>
            <a:noAutofit/>
          </a:bodyPr>
          <a:lstStyle/>
          <a:p>
            <a:r>
              <a:rPr lang="en-GB" sz="4800" dirty="0">
                <a:solidFill>
                  <a:srgbClr val="FF0000"/>
                </a:solidFill>
              </a:rPr>
              <a:t>Teaching Reading at </a:t>
            </a:r>
            <a:r>
              <a:rPr lang="en-GB" sz="4800" dirty="0" err="1">
                <a:solidFill>
                  <a:srgbClr val="FF0000"/>
                </a:solidFill>
              </a:rPr>
              <a:t>Lowercroft</a:t>
            </a:r>
            <a:endParaRPr lang="en-GB" sz="4800" dirty="0">
              <a:solidFill>
                <a:srgbClr val="FF0000"/>
              </a:solidFill>
            </a:endParaRPr>
          </a:p>
        </p:txBody>
      </p:sp>
      <p:sp>
        <p:nvSpPr>
          <p:cNvPr id="3" name="Content Placeholder 2"/>
          <p:cNvSpPr>
            <a:spLocks noGrp="1"/>
          </p:cNvSpPr>
          <p:nvPr>
            <p:ph idx="1"/>
          </p:nvPr>
        </p:nvSpPr>
        <p:spPr>
          <a:xfrm>
            <a:off x="677334" y="1488613"/>
            <a:ext cx="8596668" cy="4823410"/>
          </a:xfrm>
        </p:spPr>
        <p:txBody>
          <a:bodyPr vert="horz" lIns="91440" tIns="45720" rIns="91440" bIns="45720" rtlCol="0" anchor="t">
            <a:noAutofit/>
          </a:bodyPr>
          <a:lstStyle/>
          <a:p>
            <a:r>
              <a:rPr lang="en-GB" sz="2000" dirty="0">
                <a:solidFill>
                  <a:prstClr val="black"/>
                </a:solidFill>
                <a:latin typeface="Trebuchet MS"/>
              </a:rPr>
              <a:t>Reading is taught in a number of ways for example, phonics lessons, guided reading groups and whole class reading.</a:t>
            </a:r>
          </a:p>
          <a:p>
            <a:r>
              <a:rPr lang="en-GB" sz="2000" dirty="0">
                <a:solidFill>
                  <a:prstClr val="black"/>
                </a:solidFill>
                <a:latin typeface="Trebuchet MS"/>
              </a:rPr>
              <a:t>For guided reading tasks, children are grouped according to their phonic level. In school they are given a text which allows them to practise the sounds they are currently working on, whilst at home, the phonics book will contain sounds they are confident with in order for them to be successful in reading the book independently. </a:t>
            </a:r>
            <a:endParaRPr lang="en-GB" sz="2000" dirty="0">
              <a:solidFill>
                <a:prstClr val="black"/>
              </a:solidFill>
              <a:latin typeface="Trebuchet MS" panose="020B0603020202020204" pitchFamily="34" charset="0"/>
            </a:endParaRPr>
          </a:p>
          <a:p>
            <a:r>
              <a:rPr lang="en-GB" sz="2000" dirty="0">
                <a:solidFill>
                  <a:prstClr val="black"/>
                </a:solidFill>
                <a:latin typeface="Trebuchet MS"/>
              </a:rPr>
              <a:t>Every Monday your child will come home with a phonics book and shared reading book which they choose from a variety of books from our school library. The shared book is not their reading book as it will not allow them to practise and apply the necessary skills for reading but instead, is about promoting a love of stories and reading with an adult.</a:t>
            </a:r>
            <a:endParaRPr lang="en-GB" sz="2000" dirty="0">
              <a:solidFill>
                <a:prstClr val="black"/>
              </a:solidFill>
              <a:latin typeface="Trebuchet MS" panose="020B0603020202020204" pitchFamily="34" charset="0"/>
            </a:endParaRPr>
          </a:p>
          <a:p>
            <a:endParaRPr lang="en-GB" sz="2400" dirty="0">
              <a:latin typeface="Trebuchet MS" panose="020B0603020202020204" pitchFamily="34" charset="0"/>
            </a:endParaRP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110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0777"/>
            <a:ext cx="8596668" cy="1320800"/>
          </a:xfrm>
        </p:spPr>
        <p:txBody>
          <a:bodyPr>
            <a:normAutofit/>
          </a:bodyPr>
          <a:lstStyle/>
          <a:p>
            <a:r>
              <a:rPr lang="en-GB" sz="4800" dirty="0">
                <a:solidFill>
                  <a:srgbClr val="FF0000"/>
                </a:solidFill>
              </a:rPr>
              <a:t>Reading for Pleasure</a:t>
            </a:r>
            <a:br>
              <a:rPr lang="en-GB" sz="4800" dirty="0">
                <a:solidFill>
                  <a:srgbClr val="FF0000"/>
                </a:solidFill>
              </a:rPr>
            </a:br>
            <a:r>
              <a:rPr lang="en-GB" sz="3100" dirty="0">
                <a:solidFill>
                  <a:srgbClr val="FF0000"/>
                </a:solidFill>
              </a:rPr>
              <a:t>Tips for the shared book at home</a:t>
            </a:r>
          </a:p>
        </p:txBody>
      </p:sp>
      <p:sp>
        <p:nvSpPr>
          <p:cNvPr id="3" name="Content Placeholder 2"/>
          <p:cNvSpPr>
            <a:spLocks noGrp="1"/>
          </p:cNvSpPr>
          <p:nvPr>
            <p:ph idx="1"/>
          </p:nvPr>
        </p:nvSpPr>
        <p:spPr>
          <a:xfrm>
            <a:off x="677334" y="1551577"/>
            <a:ext cx="8596668" cy="4653280"/>
          </a:xfrm>
        </p:spPr>
        <p:txBody>
          <a:bodyPr vert="horz" lIns="91440" tIns="45720" rIns="91440" bIns="45720" rtlCol="0" anchor="t">
            <a:normAutofit/>
          </a:bodyPr>
          <a:lstStyle/>
          <a:p>
            <a:r>
              <a:rPr lang="en-GB" sz="2400" dirty="0">
                <a:solidFill>
                  <a:prstClr val="black"/>
                </a:solidFill>
                <a:latin typeface="Trebuchet MS"/>
              </a:rPr>
              <a:t>Enjoy sharing the book together during a quiet 5/10 min period without distractions, e.g. bedtime</a:t>
            </a:r>
            <a:endParaRPr lang="en-GB" sz="2400" dirty="0">
              <a:solidFill>
                <a:prstClr val="black"/>
              </a:solidFill>
              <a:latin typeface="Trebuchet MS" panose="020B0603020202020204" pitchFamily="34" charset="0"/>
            </a:endParaRPr>
          </a:p>
          <a:p>
            <a:r>
              <a:rPr lang="en-GB" sz="2400" dirty="0">
                <a:solidFill>
                  <a:prstClr val="black"/>
                </a:solidFill>
                <a:latin typeface="Trebuchet MS"/>
              </a:rPr>
              <a:t>Ask questions about the book - what might happen next? Why is this character sad? What does it mean when it says...?</a:t>
            </a:r>
            <a:endParaRPr lang="en-GB" sz="2400" dirty="0">
              <a:solidFill>
                <a:prstClr val="black"/>
              </a:solidFill>
              <a:latin typeface="Trebuchet MS" panose="020B0603020202020204" pitchFamily="34" charset="0"/>
            </a:endParaRPr>
          </a:p>
          <a:p>
            <a:pPr lvl="0"/>
            <a:r>
              <a:rPr lang="en-GB" sz="2400" dirty="0">
                <a:solidFill>
                  <a:prstClr val="black"/>
                </a:solidFill>
                <a:latin typeface="Trebuchet MS" panose="020B0603020202020204" pitchFamily="34" charset="0"/>
              </a:rPr>
              <a:t>Make sure they understand any new or unusual words or phrases.</a:t>
            </a:r>
          </a:p>
          <a:p>
            <a:r>
              <a:rPr lang="en-GB" sz="2400" dirty="0">
                <a:solidFill>
                  <a:prstClr val="black"/>
                </a:solidFill>
                <a:latin typeface="Trebuchet MS"/>
              </a:rPr>
              <a:t>It's ok to read the book more than once if the children enjoyed it and ask them to try and recall what happened. Can they tell another family member about the book?</a:t>
            </a:r>
          </a:p>
          <a:p>
            <a:pPr lvl="0"/>
            <a:r>
              <a:rPr lang="en-GB" sz="2400" dirty="0">
                <a:solidFill>
                  <a:prstClr val="black"/>
                </a:solidFill>
                <a:latin typeface="Trebuchet MS"/>
              </a:rPr>
              <a:t>Enjoy it - "try and lose yourselves in a good story!"</a:t>
            </a:r>
          </a:p>
          <a:p>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906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0B71C-A091-47A8-9651-7ED67B74483D}"/>
              </a:ext>
            </a:extLst>
          </p:cNvPr>
          <p:cNvSpPr>
            <a:spLocks noGrp="1"/>
          </p:cNvSpPr>
          <p:nvPr>
            <p:ph type="title"/>
          </p:nvPr>
        </p:nvSpPr>
        <p:spPr>
          <a:xfrm>
            <a:off x="1121217" y="556334"/>
            <a:ext cx="8596668" cy="1320800"/>
          </a:xfrm>
        </p:spPr>
        <p:txBody>
          <a:bodyPr>
            <a:normAutofit/>
          </a:bodyPr>
          <a:lstStyle/>
          <a:p>
            <a:pPr algn="ctr"/>
            <a:r>
              <a:rPr lang="en-GB" sz="5400" b="1" dirty="0">
                <a:solidFill>
                  <a:srgbClr val="FF0000"/>
                </a:solidFill>
              </a:rPr>
              <a:t>Our Values</a:t>
            </a:r>
          </a:p>
        </p:txBody>
      </p:sp>
      <p:sp>
        <p:nvSpPr>
          <p:cNvPr id="3" name="Content Placeholder 2">
            <a:extLst>
              <a:ext uri="{FF2B5EF4-FFF2-40B4-BE49-F238E27FC236}">
                <a16:creationId xmlns:a16="http://schemas.microsoft.com/office/drawing/2014/main" id="{B35723A9-8E2E-4CF9-997A-0C3F80A3E8D4}"/>
              </a:ext>
            </a:extLst>
          </p:cNvPr>
          <p:cNvSpPr>
            <a:spLocks noGrp="1"/>
          </p:cNvSpPr>
          <p:nvPr>
            <p:ph idx="1"/>
          </p:nvPr>
        </p:nvSpPr>
        <p:spPr>
          <a:xfrm>
            <a:off x="393248" y="1601296"/>
            <a:ext cx="11121418" cy="5256704"/>
          </a:xfrm>
        </p:spPr>
        <p:txBody>
          <a:bodyPr>
            <a:normAutofit/>
          </a:bodyPr>
          <a:lstStyle/>
          <a:p>
            <a:r>
              <a:rPr lang="en-GB" sz="4000" i="1" dirty="0">
                <a:solidFill>
                  <a:srgbClr val="FF0000"/>
                </a:solidFill>
              </a:rPr>
              <a:t>Empathy</a:t>
            </a:r>
          </a:p>
          <a:p>
            <a:r>
              <a:rPr lang="en-GB" sz="4000" i="1" dirty="0">
                <a:solidFill>
                  <a:srgbClr val="FF0000"/>
                </a:solidFill>
              </a:rPr>
              <a:t>Respect</a:t>
            </a:r>
          </a:p>
          <a:p>
            <a:r>
              <a:rPr lang="en-GB" sz="4000" i="1" dirty="0">
                <a:solidFill>
                  <a:srgbClr val="FF0000"/>
                </a:solidFill>
              </a:rPr>
              <a:t>Independence</a:t>
            </a:r>
          </a:p>
          <a:p>
            <a:r>
              <a:rPr lang="en-GB" sz="4000" i="1" dirty="0">
                <a:solidFill>
                  <a:srgbClr val="FF0000"/>
                </a:solidFill>
              </a:rPr>
              <a:t>Courage</a:t>
            </a:r>
          </a:p>
          <a:p>
            <a:r>
              <a:rPr lang="en-GB" sz="4000" i="1" dirty="0">
                <a:solidFill>
                  <a:srgbClr val="FF0000"/>
                </a:solidFill>
              </a:rPr>
              <a:t>Curiosity</a:t>
            </a:r>
          </a:p>
          <a:p>
            <a:pPr marL="0" indent="0">
              <a:buNone/>
            </a:pPr>
            <a:endParaRPr lang="en-GB" sz="4000" dirty="0">
              <a:solidFill>
                <a:srgbClr val="FF0000"/>
              </a:solidFill>
            </a:endParaRPr>
          </a:p>
          <a:p>
            <a:pPr marL="0" indent="0">
              <a:buNone/>
            </a:pPr>
            <a:r>
              <a:rPr lang="en-GB" sz="4000" dirty="0">
                <a:solidFill>
                  <a:srgbClr val="FF0000"/>
                </a:solidFill>
              </a:rPr>
              <a:t>Be respectful, Be Responsible, Be Ready!</a:t>
            </a:r>
          </a:p>
        </p:txBody>
      </p:sp>
    </p:spTree>
    <p:extLst>
      <p:ext uri="{BB962C8B-B14F-4D97-AF65-F5344CB8AC3E}">
        <p14:creationId xmlns:p14="http://schemas.microsoft.com/office/powerpoint/2010/main" val="2353978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297FE1-6BF8-441D-9F9F-49EF75291F76}"/>
              </a:ext>
            </a:extLst>
          </p:cNvPr>
          <p:cNvSpPr>
            <a:spLocks noGrp="1"/>
          </p:cNvSpPr>
          <p:nvPr>
            <p:ph idx="1"/>
          </p:nvPr>
        </p:nvSpPr>
        <p:spPr/>
        <p:txBody>
          <a:bodyPr vert="horz" lIns="91440" tIns="45720" rIns="91440" bIns="45720" rtlCol="0" anchor="t">
            <a:normAutofit/>
          </a:bodyPr>
          <a:lstStyle/>
          <a:p>
            <a:pPr marL="0" indent="0">
              <a:buNone/>
            </a:pPr>
            <a:endParaRPr lang="en-GB" sz="2800" dirty="0">
              <a:latin typeface="Sassoon Sans Slope Std Medium" panose="020B07030201030A0203" pitchFamily="34" charset="0"/>
            </a:endParaRPr>
          </a:p>
          <a:p>
            <a:endParaRPr lang="en-GB" sz="2800" dirty="0">
              <a:latin typeface="Sassoon Sans Slope Std Medium" panose="020B07030201030A0203" pitchFamily="34" charset="0"/>
            </a:endParaRPr>
          </a:p>
          <a:p>
            <a:r>
              <a:rPr lang="en-GB" sz="2800" dirty="0">
                <a:latin typeface="Sassoon Sans Slope Std Medium"/>
              </a:rPr>
              <a:t>You will find lots of information on our school website about what we’re getting up to this year!</a:t>
            </a:r>
          </a:p>
        </p:txBody>
      </p:sp>
      <p:sp>
        <p:nvSpPr>
          <p:cNvPr id="4" name="Title 3">
            <a:extLst>
              <a:ext uri="{FF2B5EF4-FFF2-40B4-BE49-F238E27FC236}">
                <a16:creationId xmlns:a16="http://schemas.microsoft.com/office/drawing/2014/main" id="{372DAD72-C078-4561-B538-95D3B6E55183}"/>
              </a:ext>
            </a:extLst>
          </p:cNvPr>
          <p:cNvSpPr txBox="1">
            <a:spLocks/>
          </p:cNvSpPr>
          <p:nvPr/>
        </p:nvSpPr>
        <p:spPr>
          <a:xfrm>
            <a:off x="776468" y="469037"/>
            <a:ext cx="8596668" cy="1320800"/>
          </a:xfrm>
          <a:prstGeom prst="rect">
            <a:avLst/>
          </a:prstGeom>
          <a:noFill/>
          <a:ln w="28575" cap="rnd" cmpd="sng" algn="ctr">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a:bodyPr>
          <a:lstStyle>
            <a:lvl1pPr algn="l" defTabSz="457200" rtl="0" eaLnBrk="1" latinLnBrk="0" hangingPunct="1">
              <a:spcBef>
                <a:spcPct val="0"/>
              </a:spcBef>
              <a:buNone/>
              <a:defRPr sz="3600" kern="1200">
                <a:solidFill>
                  <a:schemeClr val="lt1"/>
                </a:solidFill>
                <a:latin typeface="+mn-lt"/>
                <a:ea typeface="+mn-ea"/>
                <a:cs typeface="+mn-cs"/>
              </a:defRPr>
            </a:lvl1pPr>
            <a:lvl2pPr eaLnBrk="1" hangingPunct="1">
              <a:defRPr>
                <a:solidFill>
                  <a:schemeClr val="lt1"/>
                </a:solidFill>
                <a:latin typeface="+mn-lt"/>
                <a:ea typeface="+mn-ea"/>
                <a:cs typeface="+mn-cs"/>
              </a:defRPr>
            </a:lvl2pPr>
            <a:lvl3pPr eaLnBrk="1" hangingPunct="1">
              <a:defRPr>
                <a:solidFill>
                  <a:schemeClr val="lt1"/>
                </a:solidFill>
                <a:latin typeface="+mn-lt"/>
                <a:ea typeface="+mn-ea"/>
                <a:cs typeface="+mn-cs"/>
              </a:defRPr>
            </a:lvl3pPr>
            <a:lvl4pPr eaLnBrk="1" hangingPunct="1">
              <a:defRPr>
                <a:solidFill>
                  <a:schemeClr val="lt1"/>
                </a:solidFill>
                <a:latin typeface="+mn-lt"/>
                <a:ea typeface="+mn-ea"/>
                <a:cs typeface="+mn-cs"/>
              </a:defRPr>
            </a:lvl4pPr>
            <a:lvl5pPr eaLnBrk="1" hangingPunct="1">
              <a:defRPr>
                <a:solidFill>
                  <a:schemeClr val="lt1"/>
                </a:solidFill>
                <a:latin typeface="+mn-lt"/>
                <a:ea typeface="+mn-ea"/>
                <a:cs typeface="+mn-cs"/>
              </a:defRPr>
            </a:lvl5pPr>
            <a:lvl6pPr eaLnBrk="1" hangingPunct="1">
              <a:defRPr>
                <a:solidFill>
                  <a:schemeClr val="lt1"/>
                </a:solidFill>
                <a:latin typeface="+mn-lt"/>
                <a:ea typeface="+mn-ea"/>
                <a:cs typeface="+mn-cs"/>
              </a:defRPr>
            </a:lvl6pPr>
            <a:lvl7pPr eaLnBrk="1" hangingPunct="1">
              <a:defRPr>
                <a:solidFill>
                  <a:schemeClr val="lt1"/>
                </a:solidFill>
                <a:latin typeface="+mn-lt"/>
                <a:ea typeface="+mn-ea"/>
                <a:cs typeface="+mn-cs"/>
              </a:defRPr>
            </a:lvl7pPr>
            <a:lvl8pPr eaLnBrk="1" hangingPunct="1">
              <a:defRPr>
                <a:solidFill>
                  <a:schemeClr val="lt1"/>
                </a:solidFill>
                <a:latin typeface="+mn-lt"/>
                <a:ea typeface="+mn-ea"/>
                <a:cs typeface="+mn-cs"/>
              </a:defRPr>
            </a:lvl8pPr>
            <a:lvl9pPr eaLnBrk="1" hangingPunct="1">
              <a:defRPr>
                <a:solidFill>
                  <a:schemeClr val="lt1"/>
                </a:solidFill>
                <a:latin typeface="+mn-lt"/>
                <a:ea typeface="+mn-ea"/>
                <a:cs typeface="+mn-cs"/>
              </a:defRPr>
            </a:lvl9pPr>
          </a:lstStyle>
          <a:p>
            <a:r>
              <a:rPr lang="en-GB" altLang="en-US" sz="4800" b="1" dirty="0">
                <a:solidFill>
                  <a:srgbClr val="FF0000"/>
                </a:solidFill>
                <a:latin typeface="Sassoon Sans Slope Std Medium" panose="020B07030201030A0203" pitchFamily="34" charset="0"/>
              </a:rPr>
              <a:t>Our Curriculum</a:t>
            </a:r>
            <a:endParaRPr lang="en-GB" sz="4800" dirty="0">
              <a:solidFill>
                <a:srgbClr val="FF0000"/>
              </a:solidFill>
              <a:latin typeface="Sassoon Sans Slope Std Medium" panose="020B07030201030A0203" pitchFamily="34" charset="0"/>
            </a:endParaRPr>
          </a:p>
        </p:txBody>
      </p:sp>
    </p:spTree>
    <p:extLst>
      <p:ext uri="{BB962C8B-B14F-4D97-AF65-F5344CB8AC3E}">
        <p14:creationId xmlns:p14="http://schemas.microsoft.com/office/powerpoint/2010/main" val="1233373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0F00E-2BCC-4098-A1D3-6E7447860DDD}"/>
              </a:ext>
            </a:extLst>
          </p:cNvPr>
          <p:cNvSpPr>
            <a:spLocks noGrp="1"/>
          </p:cNvSpPr>
          <p:nvPr>
            <p:ph type="title"/>
          </p:nvPr>
        </p:nvSpPr>
        <p:spPr>
          <a:xfrm>
            <a:off x="224573" y="227367"/>
            <a:ext cx="8596668" cy="1320800"/>
          </a:xfrm>
        </p:spPr>
        <p:txBody>
          <a:bodyPr>
            <a:normAutofit/>
          </a:bodyPr>
          <a:lstStyle/>
          <a:p>
            <a:r>
              <a:rPr lang="en-GB" sz="4800" dirty="0">
                <a:solidFill>
                  <a:srgbClr val="FF0000"/>
                </a:solidFill>
              </a:rPr>
              <a:t>Seesaw</a:t>
            </a:r>
          </a:p>
        </p:txBody>
      </p:sp>
      <p:sp>
        <p:nvSpPr>
          <p:cNvPr id="3" name="Content Placeholder 2">
            <a:extLst>
              <a:ext uri="{FF2B5EF4-FFF2-40B4-BE49-F238E27FC236}">
                <a16:creationId xmlns:a16="http://schemas.microsoft.com/office/drawing/2014/main" id="{C52F71B1-BE1B-4BB7-AA94-D09FD6BE70C4}"/>
              </a:ext>
            </a:extLst>
          </p:cNvPr>
          <p:cNvSpPr>
            <a:spLocks noGrp="1"/>
          </p:cNvSpPr>
          <p:nvPr>
            <p:ph idx="1"/>
          </p:nvPr>
        </p:nvSpPr>
        <p:spPr>
          <a:xfrm>
            <a:off x="224573" y="744738"/>
            <a:ext cx="9185757" cy="5885895"/>
          </a:xfrm>
        </p:spPr>
        <p:txBody>
          <a:bodyPr vert="horz" lIns="91440" tIns="45720" rIns="91440" bIns="45720" rtlCol="0" anchor="t">
            <a:normAutofit fontScale="92500" lnSpcReduction="10000"/>
          </a:bodyPr>
          <a:lstStyle/>
          <a:p>
            <a:pPr marL="0" indent="0">
              <a:buNone/>
            </a:pPr>
            <a:endParaRPr lang="en-GB" sz="2400" dirty="0"/>
          </a:p>
          <a:p>
            <a:pPr marL="0" indent="0">
              <a:buNone/>
            </a:pPr>
            <a:r>
              <a:rPr lang="en-GB" sz="2400" dirty="0"/>
              <a:t>As you will have seen, we are now using Seesaw as a way for children to show their learning and develop their computing skills at the same time!</a:t>
            </a:r>
          </a:p>
          <a:p>
            <a:pPr marL="0" indent="0">
              <a:buNone/>
            </a:pPr>
            <a:endParaRPr lang="en-GB" sz="2400" dirty="0"/>
          </a:p>
          <a:p>
            <a:pPr marL="0" indent="0">
              <a:buNone/>
            </a:pPr>
            <a:r>
              <a:rPr lang="en-GB" sz="2400" dirty="0"/>
              <a:t>We may begin to set home challenges for the children such as common exception words or a project. </a:t>
            </a:r>
          </a:p>
          <a:p>
            <a:pPr marL="0" indent="0">
              <a:buNone/>
            </a:pPr>
            <a:endParaRPr lang="en-GB" sz="2400" dirty="0"/>
          </a:p>
          <a:p>
            <a:pPr marL="0" indent="0">
              <a:buNone/>
            </a:pPr>
            <a:r>
              <a:rPr lang="en-GB" sz="2400" dirty="0"/>
              <a:t>It is a fantastic way for us to give you an insight into our daily lessons and we hope you love it as much as we do. </a:t>
            </a:r>
          </a:p>
          <a:p>
            <a:pPr marL="0" indent="0">
              <a:buNone/>
            </a:pPr>
            <a:endParaRPr lang="en-GB" sz="2800" dirty="0"/>
          </a:p>
          <a:p>
            <a:pPr marL="0" indent="0">
              <a:buNone/>
            </a:pPr>
            <a:r>
              <a:rPr lang="en-GB" sz="2800" dirty="0"/>
              <a:t>Your child will be given a home access code so that they are able to sign up to their own Seesaw account and complete any home learning we may set.  </a:t>
            </a:r>
          </a:p>
          <a:p>
            <a:pPr marL="0" indent="0">
              <a:buNone/>
            </a:pPr>
            <a:endParaRPr lang="en-GB" sz="2800" dirty="0"/>
          </a:p>
          <a:p>
            <a:pPr marL="0" indent="0">
              <a:buNone/>
            </a:pPr>
            <a:endParaRPr lang="en-GB" dirty="0"/>
          </a:p>
        </p:txBody>
      </p:sp>
    </p:spTree>
    <p:extLst>
      <p:ext uri="{BB962C8B-B14F-4D97-AF65-F5344CB8AC3E}">
        <p14:creationId xmlns:p14="http://schemas.microsoft.com/office/powerpoint/2010/main" val="2410548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851A8-AAC9-403A-9B45-AF60F418D37B}"/>
              </a:ext>
            </a:extLst>
          </p:cNvPr>
          <p:cNvSpPr>
            <a:spLocks noGrp="1"/>
          </p:cNvSpPr>
          <p:nvPr>
            <p:ph type="title"/>
          </p:nvPr>
        </p:nvSpPr>
        <p:spPr/>
        <p:txBody>
          <a:bodyPr/>
          <a:lstStyle/>
          <a:p>
            <a:r>
              <a:rPr lang="en-GB" dirty="0"/>
              <a:t>Thank you for listening!</a:t>
            </a:r>
          </a:p>
        </p:txBody>
      </p:sp>
      <p:sp>
        <p:nvSpPr>
          <p:cNvPr id="3" name="Content Placeholder 2">
            <a:extLst>
              <a:ext uri="{FF2B5EF4-FFF2-40B4-BE49-F238E27FC236}">
                <a16:creationId xmlns:a16="http://schemas.microsoft.com/office/drawing/2014/main" id="{032BAB17-A7E1-423B-B5F2-11B083E921F3}"/>
              </a:ext>
            </a:extLst>
          </p:cNvPr>
          <p:cNvSpPr>
            <a:spLocks noGrp="1"/>
          </p:cNvSpPr>
          <p:nvPr>
            <p:ph idx="1"/>
          </p:nvPr>
        </p:nvSpPr>
        <p:spPr>
          <a:xfrm>
            <a:off x="553046" y="1610174"/>
            <a:ext cx="8596668" cy="3880773"/>
          </a:xfrm>
        </p:spPr>
        <p:txBody>
          <a:bodyPr>
            <a:normAutofit/>
          </a:bodyPr>
          <a:lstStyle/>
          <a:p>
            <a:r>
              <a:rPr lang="en-GB" sz="4000" dirty="0"/>
              <a:t>Any questions?</a:t>
            </a:r>
          </a:p>
          <a:p>
            <a:endParaRPr lang="en-GB" sz="4000" dirty="0"/>
          </a:p>
          <a:p>
            <a:r>
              <a:rPr lang="en-GB" sz="4000" dirty="0"/>
              <a:t>You are welcome to come and see KS1 and have a look around </a:t>
            </a:r>
            <a:r>
              <a:rPr lang="en-GB" sz="4000"/>
              <a:t>the classrooms!</a:t>
            </a:r>
            <a:endParaRPr lang="en-GB" sz="4000" dirty="0"/>
          </a:p>
        </p:txBody>
      </p:sp>
    </p:spTree>
    <p:extLst>
      <p:ext uri="{BB962C8B-B14F-4D97-AF65-F5344CB8AC3E}">
        <p14:creationId xmlns:p14="http://schemas.microsoft.com/office/powerpoint/2010/main" val="3733665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dirty="0">
                <a:solidFill>
                  <a:srgbClr val="FF0000"/>
                </a:solidFill>
                <a:latin typeface="Sassoon Sans Slope Std Medium" panose="020B07030201030A0203" pitchFamily="34" charset="0"/>
              </a:rPr>
              <a:t>The Key Stage 1 Team</a:t>
            </a:r>
          </a:p>
        </p:txBody>
      </p:sp>
      <p:pic>
        <p:nvPicPr>
          <p:cNvPr id="4" name="Picture 2" descr="Image result for owl clipart">
            <a:hlinkClick r:id="rId2"/>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817279" y="1930400"/>
            <a:ext cx="1080655" cy="103493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6" name="Picture 8" descr="Image result for bear clipart">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7279" y="4581557"/>
            <a:ext cx="1080655" cy="10806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037879" y="2270615"/>
            <a:ext cx="9059916" cy="3754874"/>
          </a:xfrm>
          <a:prstGeom prst="rect">
            <a:avLst/>
          </a:prstGeom>
          <a:noFill/>
        </p:spPr>
        <p:txBody>
          <a:bodyPr wrap="square" rtlCol="0">
            <a:spAutoFit/>
          </a:bodyPr>
          <a:lstStyle/>
          <a:p>
            <a:r>
              <a:rPr lang="en-GB" sz="2200" dirty="0">
                <a:latin typeface="Sassoon Sans Slope Std Medium" panose="020B07030201030A0203" pitchFamily="34" charset="0"/>
              </a:rPr>
              <a:t>Y1 “The </a:t>
            </a:r>
            <a:r>
              <a:rPr lang="en-GB" sz="2200" b="1" dirty="0">
                <a:latin typeface="Sassoon Sans Slope Std Medium" panose="020B07030201030A0203" pitchFamily="34" charset="0"/>
              </a:rPr>
              <a:t>Owls</a:t>
            </a:r>
            <a:r>
              <a:rPr lang="en-GB" sz="2200" dirty="0">
                <a:latin typeface="Sassoon Sans Slope Std Medium" panose="020B07030201030A0203" pitchFamily="34" charset="0"/>
              </a:rPr>
              <a:t>” -  			Teacher – Mrs Parkinson</a:t>
            </a:r>
            <a:endParaRPr lang="en-GB" dirty="0">
              <a:latin typeface="Sassoon Sans Slope Std Medium" panose="020B07030201030A0203" pitchFamily="34" charset="0"/>
            </a:endParaRPr>
          </a:p>
          <a:p>
            <a:r>
              <a:rPr lang="en-GB" sz="2200" dirty="0">
                <a:latin typeface="Sassoon Sans Slope Std Medium" panose="020B07030201030A0203" pitchFamily="34" charset="0"/>
              </a:rPr>
              <a:t>							HLTA - Mrs Jones</a:t>
            </a:r>
          </a:p>
          <a:p>
            <a:r>
              <a:rPr lang="en-GB" sz="2200" dirty="0">
                <a:latin typeface="Sassoon Sans Slope Std Medium" panose="020B07030201030A0203" pitchFamily="34" charset="0"/>
              </a:rPr>
              <a:t>							Support- Mrs </a:t>
            </a:r>
            <a:r>
              <a:rPr lang="en-GB" sz="2200" dirty="0" err="1">
                <a:latin typeface="Sassoon Sans Slope Std Medium" panose="020B07030201030A0203" pitchFamily="34" charset="0"/>
              </a:rPr>
              <a:t>Malji</a:t>
            </a:r>
            <a:r>
              <a:rPr lang="en-GB" sz="2200" dirty="0">
                <a:latin typeface="Sassoon Sans Slope Std Medium" panose="020B07030201030A0203" pitchFamily="34" charset="0"/>
              </a:rPr>
              <a:t> and Mrs D Jones</a:t>
            </a:r>
          </a:p>
          <a:p>
            <a:r>
              <a:rPr lang="en-GB" sz="2200" dirty="0">
                <a:latin typeface="Sassoon Sans Slope Std Medium" panose="020B07030201030A0203" pitchFamily="34" charset="0"/>
              </a:rPr>
              <a:t>		</a:t>
            </a:r>
          </a:p>
          <a:p>
            <a:endParaRPr lang="en-GB" sz="2200" dirty="0">
              <a:latin typeface="Sassoon Sans Slope Std Medium" panose="020B07030201030A0203" pitchFamily="34" charset="0"/>
            </a:endParaRPr>
          </a:p>
          <a:p>
            <a:endParaRPr lang="en-GB" sz="2200" dirty="0">
              <a:latin typeface="Sassoon Sans Slope Std Medium" panose="020B07030201030A0203" pitchFamily="34" charset="0"/>
            </a:endParaRPr>
          </a:p>
          <a:p>
            <a:endParaRPr lang="en-GB" sz="2200" dirty="0">
              <a:latin typeface="Sassoon Sans Slope Std Medium" panose="020B07030201030A0203" pitchFamily="34" charset="0"/>
            </a:endParaRPr>
          </a:p>
          <a:p>
            <a:r>
              <a:rPr lang="en-GB" sz="2200" dirty="0">
                <a:latin typeface="Sassoon Sans Slope Std Medium" panose="020B07030201030A0203" pitchFamily="34" charset="0"/>
              </a:rPr>
              <a:t>Y2 “The </a:t>
            </a:r>
            <a:r>
              <a:rPr lang="en-GB" sz="2200" b="1" dirty="0">
                <a:latin typeface="Sassoon Sans Slope Std Medium" panose="020B07030201030A0203" pitchFamily="34" charset="0"/>
              </a:rPr>
              <a:t>Bears</a:t>
            </a:r>
            <a:r>
              <a:rPr lang="en-GB" sz="2200" dirty="0">
                <a:latin typeface="Sassoon Sans Slope Std Medium" panose="020B07030201030A0203" pitchFamily="34" charset="0"/>
              </a:rPr>
              <a:t>” -			Teacher – Mrs Greenwood</a:t>
            </a:r>
          </a:p>
          <a:p>
            <a:r>
              <a:rPr lang="en-GB" sz="2200" dirty="0">
                <a:latin typeface="Sassoon Sans Slope Std Medium" panose="020B07030201030A0203" pitchFamily="34" charset="0"/>
              </a:rPr>
              <a:t>							Support – Miss Tyrell, Mrs </a:t>
            </a:r>
            <a:r>
              <a:rPr lang="en-GB" sz="2200" dirty="0" err="1">
                <a:latin typeface="Sassoon Sans Slope Std Medium" panose="020B07030201030A0203" pitchFamily="34" charset="0"/>
              </a:rPr>
              <a:t>Gray</a:t>
            </a:r>
            <a:r>
              <a:rPr lang="en-GB" sz="2200" dirty="0">
                <a:latin typeface="Sassoon Sans Slope Std Medium" panose="020B07030201030A0203" pitchFamily="34" charset="0"/>
              </a:rPr>
              <a:t>, Mrs D Jones,</a:t>
            </a:r>
          </a:p>
          <a:p>
            <a:r>
              <a:rPr lang="en-GB" sz="2200" dirty="0">
                <a:latin typeface="Sassoon Sans Slope Std Medium" panose="020B07030201030A0203" pitchFamily="34" charset="0"/>
              </a:rPr>
              <a:t>                                                                     Mrs Nazir and Mrs Lupton</a:t>
            </a:r>
          </a:p>
          <a:p>
            <a:endParaRPr lang="en-GB" dirty="0"/>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458093" y="5189710"/>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6911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80233811-9B7F-4C69-8022-B54A63EBF959}"/>
              </a:ext>
            </a:extLst>
          </p:cNvPr>
          <p:cNvGraphicFramePr>
            <a:graphicFrameLocks noGrp="1"/>
          </p:cNvGraphicFramePr>
          <p:nvPr>
            <p:extLst>
              <p:ext uri="{D42A27DB-BD31-4B8C-83A1-F6EECF244321}">
                <p14:modId xmlns:p14="http://schemas.microsoft.com/office/powerpoint/2010/main" val="2706796401"/>
              </p:ext>
            </p:extLst>
          </p:nvPr>
        </p:nvGraphicFramePr>
        <p:xfrm>
          <a:off x="1592029" y="2014571"/>
          <a:ext cx="3099293" cy="2520493"/>
        </p:xfrm>
        <a:graphic>
          <a:graphicData uri="http://schemas.openxmlformats.org/drawingml/2006/table">
            <a:tbl>
              <a:tblPr firstRow="1" bandRow="1">
                <a:tableStyleId>{5C22544A-7EE6-4342-B048-85BDC9FD1C3A}</a:tableStyleId>
              </a:tblPr>
              <a:tblGrid>
                <a:gridCol w="3099293">
                  <a:extLst>
                    <a:ext uri="{9D8B030D-6E8A-4147-A177-3AD203B41FA5}">
                      <a16:colId xmlns:a16="http://schemas.microsoft.com/office/drawing/2014/main" val="3146605507"/>
                    </a:ext>
                  </a:extLst>
                </a:gridCol>
              </a:tblGrid>
              <a:tr h="363411">
                <a:tc>
                  <a:txBody>
                    <a:bodyPr/>
                    <a:lstStyle/>
                    <a:p>
                      <a:r>
                        <a:rPr lang="en-GB" dirty="0"/>
                        <a:t>Owls</a:t>
                      </a:r>
                    </a:p>
                  </a:txBody>
                  <a:tcPr/>
                </a:tc>
                <a:extLst>
                  <a:ext uri="{0D108BD9-81ED-4DB2-BD59-A6C34878D82A}">
                    <a16:rowId xmlns:a16="http://schemas.microsoft.com/office/drawing/2014/main" val="664630362"/>
                  </a:ext>
                </a:extLst>
              </a:tr>
              <a:tr h="912051">
                <a:tc>
                  <a:txBody>
                    <a:bodyPr/>
                    <a:lstStyle/>
                    <a:p>
                      <a:r>
                        <a:rPr lang="en-GB" dirty="0"/>
                        <a:t>Reading books are changed every Monday.</a:t>
                      </a:r>
                    </a:p>
                  </a:txBody>
                  <a:tcPr/>
                </a:tc>
                <a:extLst>
                  <a:ext uri="{0D108BD9-81ED-4DB2-BD59-A6C34878D82A}">
                    <a16:rowId xmlns:a16="http://schemas.microsoft.com/office/drawing/2014/main" val="3837204973"/>
                  </a:ext>
                </a:extLst>
              </a:tr>
              <a:tr h="1242682">
                <a:tc>
                  <a:txBody>
                    <a:bodyPr/>
                    <a:lstStyle/>
                    <a:p>
                      <a:r>
                        <a:rPr lang="en-GB" dirty="0"/>
                        <a:t>P.E. days are Wednesday and Friday</a:t>
                      </a:r>
                    </a:p>
                  </a:txBody>
                  <a:tcPr/>
                </a:tc>
                <a:extLst>
                  <a:ext uri="{0D108BD9-81ED-4DB2-BD59-A6C34878D82A}">
                    <a16:rowId xmlns:a16="http://schemas.microsoft.com/office/drawing/2014/main" val="3967135589"/>
                  </a:ext>
                </a:extLst>
              </a:tr>
            </a:tbl>
          </a:graphicData>
        </a:graphic>
      </p:graphicFrame>
      <p:graphicFrame>
        <p:nvGraphicFramePr>
          <p:cNvPr id="7" name="Table 6">
            <a:extLst>
              <a:ext uri="{FF2B5EF4-FFF2-40B4-BE49-F238E27FC236}">
                <a16:creationId xmlns:a16="http://schemas.microsoft.com/office/drawing/2014/main" id="{2A75FC75-7A5D-4E23-A6E2-D39BBDBBCB3B}"/>
              </a:ext>
            </a:extLst>
          </p:cNvPr>
          <p:cNvGraphicFramePr>
            <a:graphicFrameLocks noGrp="1"/>
          </p:cNvGraphicFramePr>
          <p:nvPr>
            <p:extLst>
              <p:ext uri="{D42A27DB-BD31-4B8C-83A1-F6EECF244321}">
                <p14:modId xmlns:p14="http://schemas.microsoft.com/office/powerpoint/2010/main" val="186384718"/>
              </p:ext>
            </p:extLst>
          </p:nvPr>
        </p:nvGraphicFramePr>
        <p:xfrm>
          <a:off x="5378006" y="2014570"/>
          <a:ext cx="3099293" cy="2520493"/>
        </p:xfrm>
        <a:graphic>
          <a:graphicData uri="http://schemas.openxmlformats.org/drawingml/2006/table">
            <a:tbl>
              <a:tblPr firstRow="1" bandRow="1">
                <a:tableStyleId>{7DF18680-E054-41AD-8BC1-D1AEF772440D}</a:tableStyleId>
              </a:tblPr>
              <a:tblGrid>
                <a:gridCol w="3099293">
                  <a:extLst>
                    <a:ext uri="{9D8B030D-6E8A-4147-A177-3AD203B41FA5}">
                      <a16:colId xmlns:a16="http://schemas.microsoft.com/office/drawing/2014/main" val="3146605507"/>
                    </a:ext>
                  </a:extLst>
                </a:gridCol>
              </a:tblGrid>
              <a:tr h="363411">
                <a:tc>
                  <a:txBody>
                    <a:bodyPr/>
                    <a:lstStyle/>
                    <a:p>
                      <a:r>
                        <a:rPr lang="en-GB" dirty="0"/>
                        <a:t>Bears</a:t>
                      </a:r>
                    </a:p>
                  </a:txBody>
                  <a:tcPr/>
                </a:tc>
                <a:extLst>
                  <a:ext uri="{0D108BD9-81ED-4DB2-BD59-A6C34878D82A}">
                    <a16:rowId xmlns:a16="http://schemas.microsoft.com/office/drawing/2014/main" val="664630362"/>
                  </a:ext>
                </a:extLst>
              </a:tr>
              <a:tr h="912051">
                <a:tc>
                  <a:txBody>
                    <a:bodyPr/>
                    <a:lstStyle/>
                    <a:p>
                      <a:r>
                        <a:rPr lang="en-GB" dirty="0"/>
                        <a:t>Reading books are changed every Monday.</a:t>
                      </a:r>
                    </a:p>
                  </a:txBody>
                  <a:tcPr/>
                </a:tc>
                <a:extLst>
                  <a:ext uri="{0D108BD9-81ED-4DB2-BD59-A6C34878D82A}">
                    <a16:rowId xmlns:a16="http://schemas.microsoft.com/office/drawing/2014/main" val="3837204973"/>
                  </a:ext>
                </a:extLst>
              </a:tr>
              <a:tr h="1242682">
                <a:tc>
                  <a:txBody>
                    <a:bodyPr/>
                    <a:lstStyle/>
                    <a:p>
                      <a:r>
                        <a:rPr lang="en-GB" dirty="0"/>
                        <a:t>P.E. days are Monday and Wednesday </a:t>
                      </a:r>
                    </a:p>
                  </a:txBody>
                  <a:tcPr/>
                </a:tc>
                <a:extLst>
                  <a:ext uri="{0D108BD9-81ED-4DB2-BD59-A6C34878D82A}">
                    <a16:rowId xmlns:a16="http://schemas.microsoft.com/office/drawing/2014/main" val="3967135589"/>
                  </a:ext>
                </a:extLst>
              </a:tr>
            </a:tbl>
          </a:graphicData>
        </a:graphic>
      </p:graphicFrame>
      <p:pic>
        <p:nvPicPr>
          <p:cNvPr id="8" name="Picture 2">
            <a:extLst>
              <a:ext uri="{FF2B5EF4-FFF2-40B4-BE49-F238E27FC236}">
                <a16:creationId xmlns:a16="http://schemas.microsoft.com/office/drawing/2014/main" id="{E97C768C-1979-45C9-B6B4-0C2A1B74854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189710"/>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924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FF0000"/>
                </a:solidFill>
              </a:rPr>
              <a:t>Phonics</a:t>
            </a:r>
          </a:p>
        </p:txBody>
      </p:sp>
      <p:sp>
        <p:nvSpPr>
          <p:cNvPr id="3" name="Content Placeholder 2"/>
          <p:cNvSpPr>
            <a:spLocks noGrp="1"/>
          </p:cNvSpPr>
          <p:nvPr>
            <p:ph idx="1"/>
          </p:nvPr>
        </p:nvSpPr>
        <p:spPr/>
        <p:txBody>
          <a:bodyPr>
            <a:normAutofit/>
          </a:bodyPr>
          <a:lstStyle/>
          <a:p>
            <a:r>
              <a:rPr lang="en-GB" sz="2400" dirty="0">
                <a:latin typeface="Trebuchet MS" panose="020B0603020202020204" pitchFamily="34" charset="0"/>
              </a:rPr>
              <a:t>The alphabet contains only 26 letter sounds, yet spoken English uses about 42 sounds (</a:t>
            </a:r>
            <a:r>
              <a:rPr lang="en-GB" sz="2400" dirty="0">
                <a:solidFill>
                  <a:srgbClr val="FF0000"/>
                </a:solidFill>
                <a:latin typeface="Trebuchet MS" panose="020B0603020202020204" pitchFamily="34" charset="0"/>
              </a:rPr>
              <a:t>phonemes</a:t>
            </a:r>
            <a:r>
              <a:rPr lang="en-GB" sz="2400" dirty="0">
                <a:latin typeface="Trebuchet MS" panose="020B0603020202020204" pitchFamily="34" charset="0"/>
              </a:rPr>
              <a:t>).</a:t>
            </a:r>
          </a:p>
          <a:p>
            <a:r>
              <a:rPr lang="en-GB" sz="2400" dirty="0">
                <a:latin typeface="Trebuchet MS" panose="020B0603020202020204" pitchFamily="34" charset="0"/>
              </a:rPr>
              <a:t>These phonemes are represented by letters (</a:t>
            </a:r>
            <a:r>
              <a:rPr lang="en-GB" sz="2400" dirty="0">
                <a:solidFill>
                  <a:srgbClr val="FF0000"/>
                </a:solidFill>
                <a:latin typeface="Trebuchet MS" panose="020B0603020202020204" pitchFamily="34" charset="0"/>
              </a:rPr>
              <a:t>graphemes</a:t>
            </a:r>
            <a:r>
              <a:rPr lang="en-GB" sz="2400" dirty="0">
                <a:latin typeface="Trebuchet MS" panose="020B0603020202020204" pitchFamily="34" charset="0"/>
              </a:rPr>
              <a:t>). A phoneme can be represented by a single letter (e.g. ‘s’ or ‘h’) or a group of letters (e.g. ‘</a:t>
            </a:r>
            <a:r>
              <a:rPr lang="en-GB" sz="2400" dirty="0" err="1">
                <a:latin typeface="Trebuchet MS" panose="020B0603020202020204" pitchFamily="34" charset="0"/>
              </a:rPr>
              <a:t>th</a:t>
            </a:r>
            <a:r>
              <a:rPr lang="en-GB" sz="2400" dirty="0">
                <a:latin typeface="Trebuchet MS" panose="020B0603020202020204" pitchFamily="34" charset="0"/>
              </a:rPr>
              <a:t>’ or ‘air’).</a:t>
            </a:r>
          </a:p>
          <a:p>
            <a:r>
              <a:rPr lang="en-GB" sz="2400" dirty="0">
                <a:latin typeface="Trebuchet MS" panose="020B0603020202020204" pitchFamily="34" charset="0"/>
              </a:rPr>
              <a:t>When a phoneme is made up of two letters we call it a </a:t>
            </a:r>
            <a:r>
              <a:rPr lang="en-GB" sz="2400" dirty="0">
                <a:solidFill>
                  <a:srgbClr val="FF0000"/>
                </a:solidFill>
                <a:latin typeface="Trebuchet MS" panose="020B0603020202020204" pitchFamily="34" charset="0"/>
              </a:rPr>
              <a:t>digraph</a:t>
            </a:r>
            <a:r>
              <a:rPr lang="en-GB" sz="2400" dirty="0">
                <a:latin typeface="Trebuchet MS" panose="020B0603020202020204" pitchFamily="34" charset="0"/>
              </a:rPr>
              <a:t> and a </a:t>
            </a:r>
            <a:r>
              <a:rPr lang="en-GB" sz="2400" dirty="0" err="1">
                <a:solidFill>
                  <a:srgbClr val="FF0000"/>
                </a:solidFill>
                <a:latin typeface="Trebuchet MS" panose="020B0603020202020204" pitchFamily="34" charset="0"/>
              </a:rPr>
              <a:t>trigraph</a:t>
            </a:r>
            <a:r>
              <a:rPr lang="en-GB" sz="2400" dirty="0">
                <a:latin typeface="Trebuchet MS" panose="020B0603020202020204" pitchFamily="34" charset="0"/>
              </a:rPr>
              <a:t> is one made of three letters.</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0560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FF0000"/>
                </a:solidFill>
              </a:rPr>
              <a:t>Phonics in Year 1</a:t>
            </a:r>
          </a:p>
        </p:txBody>
      </p:sp>
      <p:sp>
        <p:nvSpPr>
          <p:cNvPr id="3" name="Content Placeholder 2"/>
          <p:cNvSpPr>
            <a:spLocks noGrp="1"/>
          </p:cNvSpPr>
          <p:nvPr>
            <p:ph idx="1"/>
          </p:nvPr>
        </p:nvSpPr>
        <p:spPr>
          <a:xfrm>
            <a:off x="677334" y="2160589"/>
            <a:ext cx="8596668" cy="3880773"/>
          </a:xfrm>
        </p:spPr>
        <p:txBody>
          <a:bodyPr>
            <a:normAutofit fontScale="92500"/>
          </a:bodyPr>
          <a:lstStyle/>
          <a:p>
            <a:r>
              <a:rPr lang="en-GB" sz="2400" dirty="0">
                <a:latin typeface="Trebuchet MS" panose="020B0603020202020204" pitchFamily="34" charset="0"/>
              </a:rPr>
              <a:t>Change of focus.  In YR children have already learned ways to represent each of the 42 sounds (phonemes). </a:t>
            </a:r>
          </a:p>
          <a:p>
            <a:r>
              <a:rPr lang="en-GB" sz="2400" dirty="0">
                <a:latin typeface="Trebuchet MS" panose="020B0603020202020204" pitchFamily="34" charset="0"/>
              </a:rPr>
              <a:t>In Y1 we introduce more ways to write these phonemes down (graphemes) and begin to teach them rules for which grapheme to use, so that they can learn to make </a:t>
            </a:r>
            <a:r>
              <a:rPr lang="en-GB" sz="2400" dirty="0">
                <a:solidFill>
                  <a:srgbClr val="0070C0"/>
                </a:solidFill>
                <a:latin typeface="Trebuchet MS" panose="020B0603020202020204" pitchFamily="34" charset="0"/>
              </a:rPr>
              <a:t>spelling choices</a:t>
            </a:r>
            <a:r>
              <a:rPr lang="en-GB" sz="2400" dirty="0">
                <a:latin typeface="Trebuchet MS" panose="020B0603020202020204" pitchFamily="34" charset="0"/>
              </a:rPr>
              <a:t>.</a:t>
            </a:r>
          </a:p>
          <a:p>
            <a:pPr marL="0" indent="0">
              <a:buNone/>
            </a:pPr>
            <a:endParaRPr lang="en-GB" sz="2400" dirty="0">
              <a:latin typeface="Trebuchet MS" panose="020B0603020202020204" pitchFamily="34" charset="0"/>
            </a:endParaRPr>
          </a:p>
          <a:p>
            <a:pPr marL="0" indent="0" algn="ctr">
              <a:buNone/>
            </a:pPr>
            <a:r>
              <a:rPr lang="en-GB" sz="2400" dirty="0">
                <a:latin typeface="Trebuchet MS" panose="020B0603020202020204" pitchFamily="34" charset="0"/>
              </a:rPr>
              <a:t>  </a:t>
            </a:r>
            <a:r>
              <a:rPr lang="en-GB" sz="2400" b="1" dirty="0">
                <a:latin typeface="Trebuchet MS" panose="020B0603020202020204" pitchFamily="34" charset="0"/>
              </a:rPr>
              <a:t>All this is done in addition to making sure that the children understand phonics can’t be used for some words.</a:t>
            </a:r>
          </a:p>
          <a:p>
            <a:pPr marL="0" indent="0" algn="ctr">
              <a:buNone/>
            </a:pPr>
            <a:r>
              <a:rPr lang="en-GB" sz="2400" b="1" dirty="0">
                <a:latin typeface="Trebuchet MS" panose="020B0603020202020204" pitchFamily="34" charset="0"/>
              </a:rPr>
              <a:t> Those ‘tricky words’ just have to be learned!</a:t>
            </a:r>
          </a:p>
          <a:p>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07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7714"/>
            <a:ext cx="8596668" cy="1320800"/>
          </a:xfrm>
        </p:spPr>
        <p:txBody>
          <a:bodyPr>
            <a:normAutofit/>
          </a:bodyPr>
          <a:lstStyle/>
          <a:p>
            <a:r>
              <a:rPr lang="en-GB" sz="4800" dirty="0">
                <a:solidFill>
                  <a:srgbClr val="FF0000"/>
                </a:solidFill>
              </a:rPr>
              <a:t>Phonics Screening Check</a:t>
            </a:r>
          </a:p>
        </p:txBody>
      </p:sp>
      <p:sp>
        <p:nvSpPr>
          <p:cNvPr id="3" name="Content Placeholder 2"/>
          <p:cNvSpPr>
            <a:spLocks noGrp="1"/>
          </p:cNvSpPr>
          <p:nvPr>
            <p:ph idx="1"/>
          </p:nvPr>
        </p:nvSpPr>
        <p:spPr>
          <a:xfrm>
            <a:off x="677334" y="1429069"/>
            <a:ext cx="8596668" cy="5219925"/>
          </a:xfrm>
        </p:spPr>
        <p:txBody>
          <a:bodyPr>
            <a:normAutofit/>
          </a:bodyPr>
          <a:lstStyle/>
          <a:p>
            <a:r>
              <a:rPr lang="en-GB" sz="2400" dirty="0">
                <a:latin typeface="Trebuchet MS" panose="020B0603020202020204" pitchFamily="34" charset="0"/>
              </a:rPr>
              <a:t>All children who are in Y1 have to undertake the Phonic Screening Check in June.</a:t>
            </a:r>
          </a:p>
          <a:p>
            <a:endParaRPr lang="en-GB" sz="2400" dirty="0">
              <a:latin typeface="Trebuchet MS" panose="020B0603020202020204" pitchFamily="34" charset="0"/>
            </a:endParaRPr>
          </a:p>
          <a:p>
            <a:r>
              <a:rPr lang="en-GB" sz="2400" dirty="0">
                <a:latin typeface="Trebuchet MS" panose="020B0603020202020204" pitchFamily="34" charset="0"/>
              </a:rPr>
              <a:t>It isn’t a reading test and consequently good readers can make mistakes.</a:t>
            </a:r>
          </a:p>
          <a:p>
            <a:endParaRPr lang="en-GB" sz="2400" dirty="0">
              <a:latin typeface="Trebuchet MS" panose="020B0603020202020204" pitchFamily="34" charset="0"/>
            </a:endParaRPr>
          </a:p>
          <a:p>
            <a:r>
              <a:rPr lang="en-GB" sz="2400" dirty="0">
                <a:latin typeface="Trebuchet MS" panose="020B0603020202020204" pitchFamily="34" charset="0"/>
              </a:rPr>
              <a:t>It is vitally important that children know all the phonemes they have been taught so far in Y1 but also from YR.</a:t>
            </a:r>
          </a:p>
          <a:p>
            <a:endParaRPr lang="en-GB" sz="2400" dirty="0">
              <a:latin typeface="Trebuchet MS" panose="020B0603020202020204" pitchFamily="34" charset="0"/>
            </a:endParaRPr>
          </a:p>
          <a:p>
            <a:r>
              <a:rPr lang="en-GB" sz="2400" dirty="0">
                <a:latin typeface="Trebuchet MS" panose="020B0603020202020204" pitchFamily="34" charset="0"/>
              </a:rPr>
              <a:t>More information will be given after Christmas.</a:t>
            </a:r>
          </a:p>
          <a:p>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361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0520"/>
            <a:ext cx="8596668" cy="1320800"/>
          </a:xfrm>
        </p:spPr>
        <p:txBody>
          <a:bodyPr>
            <a:normAutofit/>
          </a:bodyPr>
          <a:lstStyle/>
          <a:p>
            <a:r>
              <a:rPr lang="en-GB" sz="4800" dirty="0">
                <a:solidFill>
                  <a:srgbClr val="FF0000"/>
                </a:solidFill>
              </a:rPr>
              <a:t>What you can do to help…</a:t>
            </a:r>
          </a:p>
        </p:txBody>
      </p:sp>
      <p:sp>
        <p:nvSpPr>
          <p:cNvPr id="3" name="Content Placeholder 2"/>
          <p:cNvSpPr>
            <a:spLocks noGrp="1"/>
          </p:cNvSpPr>
          <p:nvPr>
            <p:ph idx="1"/>
          </p:nvPr>
        </p:nvSpPr>
        <p:spPr>
          <a:xfrm>
            <a:off x="677334" y="1481320"/>
            <a:ext cx="8596668" cy="4841103"/>
          </a:xfrm>
        </p:spPr>
        <p:txBody>
          <a:bodyPr>
            <a:normAutofit fontScale="92500" lnSpcReduction="10000"/>
          </a:bodyPr>
          <a:lstStyle/>
          <a:p>
            <a:r>
              <a:rPr lang="en-GB" sz="2400" dirty="0">
                <a:solidFill>
                  <a:srgbClr val="00B0F0"/>
                </a:solidFill>
                <a:latin typeface="Trebuchet MS" panose="020B0603020202020204" pitchFamily="34" charset="0"/>
              </a:rPr>
              <a:t>Practise</a:t>
            </a:r>
            <a:r>
              <a:rPr lang="en-GB" sz="2400" dirty="0">
                <a:latin typeface="Trebuchet MS" panose="020B0603020202020204" pitchFamily="34" charset="0"/>
              </a:rPr>
              <a:t> the phonemes in your child’s ‘Sound Book’ from both YR and Y1. Pay particular attention to split digraphs; a-e, e-e, </a:t>
            </a:r>
            <a:r>
              <a:rPr lang="en-GB" sz="2400" dirty="0" err="1">
                <a:latin typeface="Trebuchet MS" panose="020B0603020202020204" pitchFamily="34" charset="0"/>
              </a:rPr>
              <a:t>i</a:t>
            </a:r>
            <a:r>
              <a:rPr lang="en-GB" sz="2400" dirty="0">
                <a:latin typeface="Trebuchet MS" panose="020B0603020202020204" pitchFamily="34" charset="0"/>
              </a:rPr>
              <a:t>-e, o-e, u-e </a:t>
            </a:r>
          </a:p>
          <a:p>
            <a:endParaRPr lang="en-GB" sz="2400" dirty="0">
              <a:latin typeface="Trebuchet MS" panose="020B0603020202020204" pitchFamily="34" charset="0"/>
            </a:endParaRPr>
          </a:p>
          <a:p>
            <a:r>
              <a:rPr lang="en-GB" sz="2400" dirty="0">
                <a:solidFill>
                  <a:srgbClr val="00B0F0"/>
                </a:solidFill>
                <a:latin typeface="Trebuchet MS" panose="020B0603020202020204" pitchFamily="34" charset="0"/>
              </a:rPr>
              <a:t>Play</a:t>
            </a:r>
            <a:r>
              <a:rPr lang="en-GB" sz="2400" dirty="0">
                <a:latin typeface="Trebuchet MS" panose="020B0603020202020204" pitchFamily="34" charset="0"/>
              </a:rPr>
              <a:t> games on Phonics Play and </a:t>
            </a:r>
            <a:r>
              <a:rPr lang="en-GB" sz="2400" dirty="0" err="1">
                <a:latin typeface="Trebuchet MS" panose="020B0603020202020204" pitchFamily="34" charset="0"/>
              </a:rPr>
              <a:t>Twinkl</a:t>
            </a:r>
            <a:r>
              <a:rPr lang="en-GB" sz="2400" dirty="0">
                <a:latin typeface="Trebuchet MS" panose="020B0603020202020204" pitchFamily="34" charset="0"/>
              </a:rPr>
              <a:t> websites.  Both have an app which can be downloaded.</a:t>
            </a:r>
          </a:p>
          <a:p>
            <a:endParaRPr lang="en-GB" sz="2400" dirty="0">
              <a:latin typeface="Trebuchet MS" panose="020B0603020202020204" pitchFamily="34" charset="0"/>
            </a:endParaRPr>
          </a:p>
          <a:p>
            <a:r>
              <a:rPr lang="en-GB" sz="2400" dirty="0">
                <a:solidFill>
                  <a:srgbClr val="00B0F0"/>
                </a:solidFill>
                <a:latin typeface="Trebuchet MS" panose="020B0603020202020204" pitchFamily="34" charset="0"/>
              </a:rPr>
              <a:t>Practise</a:t>
            </a:r>
            <a:r>
              <a:rPr lang="en-GB" sz="2400" dirty="0">
                <a:latin typeface="Trebuchet MS" panose="020B0603020202020204" pitchFamily="34" charset="0"/>
              </a:rPr>
              <a:t> blending and segmenting. This is really important for good readers too.</a:t>
            </a:r>
          </a:p>
          <a:p>
            <a:endParaRPr lang="en-GB" sz="2400" dirty="0">
              <a:latin typeface="Trebuchet MS" panose="020B0603020202020204" pitchFamily="34" charset="0"/>
            </a:endParaRPr>
          </a:p>
          <a:p>
            <a:r>
              <a:rPr lang="en-GB" sz="2400" dirty="0">
                <a:solidFill>
                  <a:srgbClr val="00B0F0"/>
                </a:solidFill>
                <a:latin typeface="Trebuchet MS" panose="020B0603020202020204" pitchFamily="34" charset="0"/>
              </a:rPr>
              <a:t>Encourage</a:t>
            </a:r>
            <a:r>
              <a:rPr lang="en-GB" sz="2400" dirty="0">
                <a:latin typeface="Trebuchet MS" panose="020B0603020202020204" pitchFamily="34" charset="0"/>
              </a:rPr>
              <a:t> them to look carefully at the sounds. Some words are tricky! Strom and nigh are recent examples that have tripped children up.</a:t>
            </a:r>
          </a:p>
          <a:p>
            <a:pPr marL="0" indent="0">
              <a:buNone/>
            </a:pPr>
            <a:endParaRPr lang="en-GB"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7425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FF0000"/>
                </a:solidFill>
              </a:rPr>
              <a:t>Finally…</a:t>
            </a:r>
          </a:p>
        </p:txBody>
      </p:sp>
      <p:sp>
        <p:nvSpPr>
          <p:cNvPr id="3" name="Content Placeholder 2"/>
          <p:cNvSpPr>
            <a:spLocks noGrp="1"/>
          </p:cNvSpPr>
          <p:nvPr>
            <p:ph idx="1"/>
          </p:nvPr>
        </p:nvSpPr>
        <p:spPr/>
        <p:txBody>
          <a:bodyPr/>
          <a:lstStyle/>
          <a:p>
            <a:r>
              <a:rPr lang="en-GB" sz="2400" dirty="0">
                <a:latin typeface="Trebuchet MS" panose="020B0603020202020204" pitchFamily="34" charset="0"/>
              </a:rPr>
              <a:t>Whilst we don’t send spellings home for children to learn each week, they are taught to spell a range of words some of which are phonetic. Those which are not, known as the Common Exception Words, have to be learned by sight.</a:t>
            </a:r>
          </a:p>
          <a:p>
            <a:r>
              <a:rPr lang="en-GB" sz="2400" dirty="0">
                <a:latin typeface="Trebuchet MS" panose="020B0603020202020204" pitchFamily="34" charset="0"/>
              </a:rPr>
              <a:t>Children will be tested regularly on these words and a list will be sent home of any words which need consolidation. This may be done on Seesaw (we will come back to this). </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69907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5" y="1760341"/>
            <a:ext cx="8596668" cy="1826581"/>
          </a:xfrm>
        </p:spPr>
        <p:txBody>
          <a:bodyPr>
            <a:normAutofit/>
          </a:bodyPr>
          <a:lstStyle/>
          <a:p>
            <a:pPr algn="ctr"/>
            <a:r>
              <a:rPr lang="en-GB" sz="9600" dirty="0">
                <a:solidFill>
                  <a:srgbClr val="FF0000"/>
                </a:solidFill>
              </a:rPr>
              <a:t>Reading</a:t>
            </a: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8093" y="5205583"/>
            <a:ext cx="1733907" cy="167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09777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587</TotalTime>
  <Words>997</Words>
  <Application>Microsoft Office PowerPoint</Application>
  <PresentationFormat>Widescreen</PresentationFormat>
  <Paragraphs>85</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Sassoon Sans Slope Std Medium</vt:lpstr>
      <vt:lpstr>Trebuchet MS</vt:lpstr>
      <vt:lpstr>Wingdings 3</vt:lpstr>
      <vt:lpstr>Facet</vt:lpstr>
      <vt:lpstr>Key Stage 1 Curriculum Evening </vt:lpstr>
      <vt:lpstr>The Key Stage 1 Team</vt:lpstr>
      <vt:lpstr>PowerPoint Presentation</vt:lpstr>
      <vt:lpstr>Phonics</vt:lpstr>
      <vt:lpstr>Phonics in Year 1</vt:lpstr>
      <vt:lpstr>Phonics Screening Check</vt:lpstr>
      <vt:lpstr>What you can do to help…</vt:lpstr>
      <vt:lpstr>Finally…</vt:lpstr>
      <vt:lpstr>Reading</vt:lpstr>
      <vt:lpstr>Teaching Reading at Lowercroft</vt:lpstr>
      <vt:lpstr>Reading for Pleasure Tips for the shared book at home</vt:lpstr>
      <vt:lpstr>Our Values</vt:lpstr>
      <vt:lpstr>PowerPoint Presentation</vt:lpstr>
      <vt:lpstr>Seesaw</vt:lpstr>
      <vt:lpstr>Thank you for listening!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Stage 1 Curriculum Evening</dc:title>
  <dc:creator>Maddie Hall</dc:creator>
  <cp:lastModifiedBy>Sarah Parkinson</cp:lastModifiedBy>
  <cp:revision>101</cp:revision>
  <dcterms:created xsi:type="dcterms:W3CDTF">2023-09-18T12:54:48Z</dcterms:created>
  <dcterms:modified xsi:type="dcterms:W3CDTF">2024-09-25T14:15:30Z</dcterms:modified>
</cp:coreProperties>
</file>