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handoutMasterIdLst>
    <p:handoutMasterId r:id="rId18"/>
  </p:handoutMasterIdLst>
  <p:sldIdLst>
    <p:sldId id="256" r:id="rId2"/>
    <p:sldId id="257" r:id="rId3"/>
    <p:sldId id="259" r:id="rId4"/>
    <p:sldId id="260" r:id="rId5"/>
    <p:sldId id="261" r:id="rId6"/>
    <p:sldId id="262" r:id="rId7"/>
    <p:sldId id="263" r:id="rId8"/>
    <p:sldId id="264" r:id="rId9"/>
    <p:sldId id="265" r:id="rId10"/>
    <p:sldId id="268" r:id="rId11"/>
    <p:sldId id="266" r:id="rId12"/>
    <p:sldId id="272" r:id="rId13"/>
    <p:sldId id="267" r:id="rId14"/>
    <p:sldId id="270" r:id="rId15"/>
    <p:sldId id="26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6BE3052-65C6-44DC-A7D9-4B078290384A}">
          <p14:sldIdLst>
            <p14:sldId id="256"/>
            <p14:sldId id="257"/>
            <p14:sldId id="259"/>
            <p14:sldId id="260"/>
            <p14:sldId id="261"/>
            <p14:sldId id="262"/>
            <p14:sldId id="263"/>
            <p14:sldId id="264"/>
            <p14:sldId id="265"/>
            <p14:sldId id="268"/>
            <p14:sldId id="266"/>
            <p14:sldId id="272"/>
            <p14:sldId id="267"/>
            <p14:sldId id="270"/>
            <p14:sldId id="26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94660"/>
  </p:normalViewPr>
  <p:slideViewPr>
    <p:cSldViewPr snapToGrid="0">
      <p:cViewPr varScale="1">
        <p:scale>
          <a:sx n="75" d="100"/>
          <a:sy n="75" d="100"/>
        </p:scale>
        <p:origin x="208" y="56"/>
      </p:cViewPr>
      <p:guideLst/>
    </p:cSldViewPr>
  </p:slideViewPr>
  <p:notesTextViewPr>
    <p:cViewPr>
      <p:scale>
        <a:sx n="1" d="1"/>
        <a:sy n="1" d="1"/>
      </p:scale>
      <p:origin x="0" y="0"/>
    </p:cViewPr>
  </p:notesTextViewPr>
  <p:notesViewPr>
    <p:cSldViewPr snapToGrid="0">
      <p:cViewPr varScale="1">
        <p:scale>
          <a:sx n="51" d="100"/>
          <a:sy n="51" d="100"/>
        </p:scale>
        <p:origin x="2692"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C3F704-9B4D-42E4-BB8D-3FA61242AF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C192C0B-9746-44F3-B537-CF70DF326A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7939EE-3A34-4F41-AA1D-24A70359B428}" type="datetimeFigureOut">
              <a:rPr lang="en-GB" smtClean="0"/>
              <a:t>04/10/2024</a:t>
            </a:fld>
            <a:endParaRPr lang="en-GB"/>
          </a:p>
        </p:txBody>
      </p:sp>
      <p:sp>
        <p:nvSpPr>
          <p:cNvPr id="4" name="Footer Placeholder 3">
            <a:extLst>
              <a:ext uri="{FF2B5EF4-FFF2-40B4-BE49-F238E27FC236}">
                <a16:creationId xmlns:a16="http://schemas.microsoft.com/office/drawing/2014/main" id="{927F7FC7-25A4-46A0-80AB-E54E6BFFDB9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3D8189D-E7F4-4ADB-B39A-363F836E057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46FD02-B667-4B62-BFF9-DA23B42E0A62}" type="slidenum">
              <a:rPr lang="en-GB" smtClean="0"/>
              <a:t>‹#›</a:t>
            </a:fld>
            <a:endParaRPr lang="en-GB"/>
          </a:p>
        </p:txBody>
      </p:sp>
    </p:spTree>
    <p:extLst>
      <p:ext uri="{BB962C8B-B14F-4D97-AF65-F5344CB8AC3E}">
        <p14:creationId xmlns:p14="http://schemas.microsoft.com/office/powerpoint/2010/main" val="1178396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FE85A0-2751-4BA0-9F32-3C697FABB225}" type="datetimeFigureOut">
              <a:rPr lang="en-GB" smtClean="0"/>
              <a:t>04/10/2024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B88A3-353F-4B15-AA8D-9749782E3D99}" type="slidenum">
              <a:rPr lang="en-GB" smtClean="0"/>
              <a:t>‹#›</a:t>
            </a:fld>
            <a:endParaRPr lang="en-GB"/>
          </a:p>
        </p:txBody>
      </p:sp>
    </p:spTree>
    <p:extLst>
      <p:ext uri="{BB962C8B-B14F-4D97-AF65-F5344CB8AC3E}">
        <p14:creationId xmlns:p14="http://schemas.microsoft.com/office/powerpoint/2010/main" val="3592592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02B88A3-353F-4B15-AA8D-9749782E3D99}" type="slidenum">
              <a:rPr lang="en-GB" smtClean="0"/>
              <a:t>1</a:t>
            </a:fld>
            <a:endParaRPr lang="en-GB"/>
          </a:p>
        </p:txBody>
      </p:sp>
    </p:spTree>
    <p:extLst>
      <p:ext uri="{BB962C8B-B14F-4D97-AF65-F5344CB8AC3E}">
        <p14:creationId xmlns:p14="http://schemas.microsoft.com/office/powerpoint/2010/main" val="428739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802B88A3-353F-4B15-AA8D-9749782E3D99}" type="slidenum">
              <a:rPr lang="en-GB" smtClean="0"/>
              <a:t>10</a:t>
            </a:fld>
            <a:endParaRPr lang="en-GB"/>
          </a:p>
        </p:txBody>
      </p:sp>
    </p:spTree>
    <p:extLst>
      <p:ext uri="{BB962C8B-B14F-4D97-AF65-F5344CB8AC3E}">
        <p14:creationId xmlns:p14="http://schemas.microsoft.com/office/powerpoint/2010/main" val="2174992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802B88A3-353F-4B15-AA8D-9749782E3D99}" type="slidenum">
              <a:rPr lang="en-GB" smtClean="0"/>
              <a:t>11</a:t>
            </a:fld>
            <a:endParaRPr lang="en-GB"/>
          </a:p>
        </p:txBody>
      </p:sp>
    </p:spTree>
    <p:extLst>
      <p:ext uri="{BB962C8B-B14F-4D97-AF65-F5344CB8AC3E}">
        <p14:creationId xmlns:p14="http://schemas.microsoft.com/office/powerpoint/2010/main" val="652030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802B88A3-353F-4B15-AA8D-9749782E3D99}" type="slidenum">
              <a:rPr lang="en-GB" smtClean="0"/>
              <a:t>12</a:t>
            </a:fld>
            <a:endParaRPr lang="en-GB"/>
          </a:p>
        </p:txBody>
      </p:sp>
    </p:spTree>
    <p:extLst>
      <p:ext uri="{BB962C8B-B14F-4D97-AF65-F5344CB8AC3E}">
        <p14:creationId xmlns:p14="http://schemas.microsoft.com/office/powerpoint/2010/main" val="1130503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802B88A3-353F-4B15-AA8D-9749782E3D99}" type="slidenum">
              <a:rPr lang="en-GB" smtClean="0"/>
              <a:t>13</a:t>
            </a:fld>
            <a:endParaRPr lang="en-GB"/>
          </a:p>
        </p:txBody>
      </p:sp>
    </p:spTree>
    <p:extLst>
      <p:ext uri="{BB962C8B-B14F-4D97-AF65-F5344CB8AC3E}">
        <p14:creationId xmlns:p14="http://schemas.microsoft.com/office/powerpoint/2010/main" val="1402220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2B88A3-353F-4B15-AA8D-9749782E3D99}" type="slidenum">
              <a:rPr lang="en-GB" smtClean="0"/>
              <a:t>14</a:t>
            </a:fld>
            <a:endParaRPr lang="en-GB"/>
          </a:p>
        </p:txBody>
      </p:sp>
    </p:spTree>
    <p:extLst>
      <p:ext uri="{BB962C8B-B14F-4D97-AF65-F5344CB8AC3E}">
        <p14:creationId xmlns:p14="http://schemas.microsoft.com/office/powerpoint/2010/main" val="4272837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2B88A3-353F-4B15-AA8D-9749782E3D99}" type="slidenum">
              <a:rPr lang="en-GB" smtClean="0"/>
              <a:t>15</a:t>
            </a:fld>
            <a:endParaRPr lang="en-GB"/>
          </a:p>
        </p:txBody>
      </p:sp>
    </p:spTree>
    <p:extLst>
      <p:ext uri="{BB962C8B-B14F-4D97-AF65-F5344CB8AC3E}">
        <p14:creationId xmlns:p14="http://schemas.microsoft.com/office/powerpoint/2010/main" val="3860457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02B88A3-353F-4B15-AA8D-9749782E3D99}" type="slidenum">
              <a:rPr lang="en-GB" smtClean="0"/>
              <a:t>2</a:t>
            </a:fld>
            <a:endParaRPr lang="en-GB"/>
          </a:p>
        </p:txBody>
      </p:sp>
    </p:spTree>
    <p:extLst>
      <p:ext uri="{BB962C8B-B14F-4D97-AF65-F5344CB8AC3E}">
        <p14:creationId xmlns:p14="http://schemas.microsoft.com/office/powerpoint/2010/main" val="4016350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02B88A3-353F-4B15-AA8D-9749782E3D99}" type="slidenum">
              <a:rPr lang="en-GB" smtClean="0"/>
              <a:t>3</a:t>
            </a:fld>
            <a:endParaRPr lang="en-GB"/>
          </a:p>
        </p:txBody>
      </p:sp>
    </p:spTree>
    <p:extLst>
      <p:ext uri="{BB962C8B-B14F-4D97-AF65-F5344CB8AC3E}">
        <p14:creationId xmlns:p14="http://schemas.microsoft.com/office/powerpoint/2010/main" val="3957947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802B88A3-353F-4B15-AA8D-9749782E3D99}" type="slidenum">
              <a:rPr lang="en-GB" smtClean="0"/>
              <a:t>4</a:t>
            </a:fld>
            <a:endParaRPr lang="en-GB"/>
          </a:p>
        </p:txBody>
      </p:sp>
    </p:spTree>
    <p:extLst>
      <p:ext uri="{BB962C8B-B14F-4D97-AF65-F5344CB8AC3E}">
        <p14:creationId xmlns:p14="http://schemas.microsoft.com/office/powerpoint/2010/main" val="504309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802B88A3-353F-4B15-AA8D-9749782E3D99}" type="slidenum">
              <a:rPr lang="en-GB" smtClean="0"/>
              <a:t>5</a:t>
            </a:fld>
            <a:endParaRPr lang="en-GB"/>
          </a:p>
        </p:txBody>
      </p:sp>
    </p:spTree>
    <p:extLst>
      <p:ext uri="{BB962C8B-B14F-4D97-AF65-F5344CB8AC3E}">
        <p14:creationId xmlns:p14="http://schemas.microsoft.com/office/powerpoint/2010/main" val="994864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802B88A3-353F-4B15-AA8D-9749782E3D99}" type="slidenum">
              <a:rPr lang="en-GB" smtClean="0"/>
              <a:t>6</a:t>
            </a:fld>
            <a:endParaRPr lang="en-GB"/>
          </a:p>
        </p:txBody>
      </p:sp>
    </p:spTree>
    <p:extLst>
      <p:ext uri="{BB962C8B-B14F-4D97-AF65-F5344CB8AC3E}">
        <p14:creationId xmlns:p14="http://schemas.microsoft.com/office/powerpoint/2010/main" val="2800810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802B88A3-353F-4B15-AA8D-9749782E3D99}" type="slidenum">
              <a:rPr lang="en-GB" smtClean="0"/>
              <a:t>7</a:t>
            </a:fld>
            <a:endParaRPr lang="en-GB"/>
          </a:p>
        </p:txBody>
      </p:sp>
    </p:spTree>
    <p:extLst>
      <p:ext uri="{BB962C8B-B14F-4D97-AF65-F5344CB8AC3E}">
        <p14:creationId xmlns:p14="http://schemas.microsoft.com/office/powerpoint/2010/main" val="1948368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802B88A3-353F-4B15-AA8D-9749782E3D99}" type="slidenum">
              <a:rPr lang="en-GB" smtClean="0"/>
              <a:t>8</a:t>
            </a:fld>
            <a:endParaRPr lang="en-GB"/>
          </a:p>
        </p:txBody>
      </p:sp>
    </p:spTree>
    <p:extLst>
      <p:ext uri="{BB962C8B-B14F-4D97-AF65-F5344CB8AC3E}">
        <p14:creationId xmlns:p14="http://schemas.microsoft.com/office/powerpoint/2010/main" val="1760319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802B88A3-353F-4B15-AA8D-9749782E3D99}" type="slidenum">
              <a:rPr lang="en-GB" smtClean="0"/>
              <a:t>9</a:t>
            </a:fld>
            <a:endParaRPr lang="en-GB"/>
          </a:p>
        </p:txBody>
      </p:sp>
    </p:spTree>
    <p:extLst>
      <p:ext uri="{BB962C8B-B14F-4D97-AF65-F5344CB8AC3E}">
        <p14:creationId xmlns:p14="http://schemas.microsoft.com/office/powerpoint/2010/main" val="2406847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10/4/2024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10/4/2024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10/4/2024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7C80"/>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5CE5D-A456-4249-AFB0-707E0B216C51}"/>
              </a:ext>
            </a:extLst>
          </p:cNvPr>
          <p:cNvSpPr>
            <a:spLocks noGrp="1"/>
          </p:cNvSpPr>
          <p:nvPr>
            <p:ph type="ctrTitle"/>
          </p:nvPr>
        </p:nvSpPr>
        <p:spPr/>
        <p:txBody>
          <a:bodyPr/>
          <a:lstStyle/>
          <a:p>
            <a:r>
              <a:rPr lang="en-GB" dirty="0"/>
              <a:t>New parents’ meeting</a:t>
            </a:r>
          </a:p>
        </p:txBody>
      </p:sp>
      <p:sp>
        <p:nvSpPr>
          <p:cNvPr id="3" name="Subtitle 2">
            <a:extLst>
              <a:ext uri="{FF2B5EF4-FFF2-40B4-BE49-F238E27FC236}">
                <a16:creationId xmlns:a16="http://schemas.microsoft.com/office/drawing/2014/main" id="{8848CC0D-7015-401A-96BF-7F72EA0D80C9}"/>
              </a:ext>
            </a:extLst>
          </p:cNvPr>
          <p:cNvSpPr>
            <a:spLocks noGrp="1"/>
          </p:cNvSpPr>
          <p:nvPr>
            <p:ph type="subTitle" idx="1"/>
          </p:nvPr>
        </p:nvSpPr>
        <p:spPr/>
        <p:txBody>
          <a:bodyPr>
            <a:normAutofit/>
          </a:bodyPr>
          <a:lstStyle/>
          <a:p>
            <a:r>
              <a:rPr lang="en-GB" sz="3200" dirty="0"/>
              <a:t>June 2024</a:t>
            </a:r>
          </a:p>
        </p:txBody>
      </p:sp>
      <p:pic>
        <p:nvPicPr>
          <p:cNvPr id="5" name="Picture 4">
            <a:extLst>
              <a:ext uri="{FF2B5EF4-FFF2-40B4-BE49-F238E27FC236}">
                <a16:creationId xmlns:a16="http://schemas.microsoft.com/office/drawing/2014/main" id="{04E1E3EA-11B8-488C-BCB8-725AE67C4DBE}"/>
              </a:ext>
            </a:extLst>
          </p:cNvPr>
          <p:cNvPicPr>
            <a:picLocks noChangeAspect="1"/>
          </p:cNvPicPr>
          <p:nvPr/>
        </p:nvPicPr>
        <p:blipFill>
          <a:blip r:embed="rId3"/>
          <a:stretch>
            <a:fillRect/>
          </a:stretch>
        </p:blipFill>
        <p:spPr>
          <a:xfrm>
            <a:off x="9003877" y="104163"/>
            <a:ext cx="2765877" cy="2765877"/>
          </a:xfrm>
          <a:prstGeom prst="rect">
            <a:avLst/>
          </a:prstGeom>
        </p:spPr>
      </p:pic>
    </p:spTree>
    <p:extLst>
      <p:ext uri="{BB962C8B-B14F-4D97-AF65-F5344CB8AC3E}">
        <p14:creationId xmlns:p14="http://schemas.microsoft.com/office/powerpoint/2010/main" val="3707477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7C80"/>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A3A5A-0366-42AA-B6A0-53977D375983}"/>
              </a:ext>
            </a:extLst>
          </p:cNvPr>
          <p:cNvSpPr>
            <a:spLocks noGrp="1"/>
          </p:cNvSpPr>
          <p:nvPr>
            <p:ph type="title"/>
          </p:nvPr>
        </p:nvSpPr>
        <p:spPr/>
        <p:txBody>
          <a:bodyPr>
            <a:normAutofit/>
          </a:bodyPr>
          <a:lstStyle/>
          <a:p>
            <a:r>
              <a:rPr lang="en-GB" sz="6000" dirty="0"/>
              <a:t>A day in reception</a:t>
            </a:r>
          </a:p>
        </p:txBody>
      </p:sp>
      <p:pic>
        <p:nvPicPr>
          <p:cNvPr id="8" name="Picture 7">
            <a:extLst>
              <a:ext uri="{FF2B5EF4-FFF2-40B4-BE49-F238E27FC236}">
                <a16:creationId xmlns:a16="http://schemas.microsoft.com/office/drawing/2014/main" id="{4C2831AA-B907-43C2-8C4B-B44EE00405D3}"/>
              </a:ext>
            </a:extLst>
          </p:cNvPr>
          <p:cNvPicPr>
            <a:picLocks noChangeAspect="1"/>
          </p:cNvPicPr>
          <p:nvPr/>
        </p:nvPicPr>
        <p:blipFill>
          <a:blip r:embed="rId3"/>
          <a:stretch>
            <a:fillRect/>
          </a:stretch>
        </p:blipFill>
        <p:spPr>
          <a:xfrm>
            <a:off x="10378375" y="111046"/>
            <a:ext cx="1493649" cy="1487553"/>
          </a:xfrm>
          <a:prstGeom prst="rect">
            <a:avLst/>
          </a:prstGeom>
        </p:spPr>
      </p:pic>
      <p:pic>
        <p:nvPicPr>
          <p:cNvPr id="3" name="Picture 2">
            <a:extLst>
              <a:ext uri="{FF2B5EF4-FFF2-40B4-BE49-F238E27FC236}">
                <a16:creationId xmlns:a16="http://schemas.microsoft.com/office/drawing/2014/main" id="{2A1C9EBD-EA20-4E71-A2CC-EFC613E541D5}"/>
              </a:ext>
            </a:extLst>
          </p:cNvPr>
          <p:cNvPicPr>
            <a:picLocks noChangeAspect="1"/>
          </p:cNvPicPr>
          <p:nvPr/>
        </p:nvPicPr>
        <p:blipFill>
          <a:blip r:embed="rId4"/>
          <a:stretch>
            <a:fillRect/>
          </a:stretch>
        </p:blipFill>
        <p:spPr>
          <a:xfrm>
            <a:off x="8286016" y="2076449"/>
            <a:ext cx="2835511" cy="3800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CDDB162E-12A1-4525-BD20-C1BF24744A4E}"/>
              </a:ext>
            </a:extLst>
          </p:cNvPr>
          <p:cNvSpPr txBox="1"/>
          <p:nvPr/>
        </p:nvSpPr>
        <p:spPr>
          <a:xfrm>
            <a:off x="336752" y="3843357"/>
            <a:ext cx="7762875" cy="2308324"/>
          </a:xfrm>
          <a:prstGeom prst="rect">
            <a:avLst/>
          </a:prstGeom>
          <a:noFill/>
        </p:spPr>
        <p:txBody>
          <a:bodyPr wrap="square" rtlCol="0">
            <a:spAutoFit/>
          </a:bodyPr>
          <a:lstStyle/>
          <a:p>
            <a:r>
              <a:rPr lang="en-GB" dirty="0"/>
              <a:t>There are lots of different areas inside and out for your child to learn and play in.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Sand </a:t>
            </a:r>
          </a:p>
          <a:p>
            <a:pPr marL="285750" indent="-285750">
              <a:buFont typeface="Arial" panose="020B0604020202020204" pitchFamily="34" charset="0"/>
              <a:buChar char="•"/>
            </a:pPr>
            <a:r>
              <a:rPr lang="en-GB" dirty="0"/>
              <a:t>Water</a:t>
            </a:r>
          </a:p>
          <a:p>
            <a:pPr marL="285750" indent="-285750">
              <a:buFont typeface="Arial" panose="020B0604020202020204" pitchFamily="34" charset="0"/>
              <a:buChar char="•"/>
            </a:pPr>
            <a:r>
              <a:rPr lang="en-GB" dirty="0"/>
              <a:t>Mud Kitchen</a:t>
            </a:r>
          </a:p>
          <a:p>
            <a:pPr marL="285750" indent="-285750">
              <a:buFont typeface="Arial" panose="020B0604020202020204" pitchFamily="34" charset="0"/>
              <a:buChar char="•"/>
            </a:pPr>
            <a:r>
              <a:rPr lang="en-GB" dirty="0"/>
              <a:t>Large Construction</a:t>
            </a:r>
          </a:p>
          <a:p>
            <a:pPr marL="285750" indent="-285750">
              <a:buFont typeface="Arial" panose="020B0604020202020204" pitchFamily="34" charset="0"/>
              <a:buChar char="•"/>
            </a:pPr>
            <a:r>
              <a:rPr lang="en-GB" dirty="0"/>
              <a:t>Reading </a:t>
            </a:r>
          </a:p>
          <a:p>
            <a:pPr marL="285750" indent="-285750">
              <a:buFont typeface="Arial" panose="020B0604020202020204" pitchFamily="34" charset="0"/>
              <a:buChar char="•"/>
            </a:pPr>
            <a:r>
              <a:rPr lang="en-GB" dirty="0"/>
              <a:t>Writing</a:t>
            </a:r>
          </a:p>
        </p:txBody>
      </p:sp>
      <p:sp>
        <p:nvSpPr>
          <p:cNvPr id="10" name="TextBox 9">
            <a:extLst>
              <a:ext uri="{FF2B5EF4-FFF2-40B4-BE49-F238E27FC236}">
                <a16:creationId xmlns:a16="http://schemas.microsoft.com/office/drawing/2014/main" id="{E590AF9E-CA52-4650-94C9-5C54BC39E86C}"/>
              </a:ext>
            </a:extLst>
          </p:cNvPr>
          <p:cNvSpPr txBox="1"/>
          <p:nvPr/>
        </p:nvSpPr>
        <p:spPr>
          <a:xfrm>
            <a:off x="262038" y="1795995"/>
            <a:ext cx="7467600" cy="2031325"/>
          </a:xfrm>
          <a:prstGeom prst="rect">
            <a:avLst/>
          </a:prstGeom>
          <a:noFill/>
        </p:spPr>
        <p:txBody>
          <a:bodyPr wrap="square" rtlCol="0">
            <a:spAutoFit/>
          </a:bodyPr>
          <a:lstStyle/>
          <a:p>
            <a:r>
              <a:rPr lang="en-GB" dirty="0"/>
              <a:t>The reception classroom will look very similar to the nursery classroom your child is familiar with. The seven areas of learning are the same for reception children as for nursery children. The areas of learning are:</a:t>
            </a:r>
          </a:p>
          <a:p>
            <a:endParaRPr lang="en-GB" dirty="0"/>
          </a:p>
          <a:p>
            <a:pPr marL="285750" indent="-285750">
              <a:buFont typeface="Arial" panose="020B0604020202020204" pitchFamily="34" charset="0"/>
              <a:buChar char="•"/>
            </a:pPr>
            <a:r>
              <a:rPr lang="en-GB" dirty="0"/>
              <a:t>communication and language.</a:t>
            </a:r>
          </a:p>
          <a:p>
            <a:pPr marL="285750" indent="-285750">
              <a:buFont typeface="Arial" panose="020B0604020202020204" pitchFamily="34" charset="0"/>
              <a:buChar char="•"/>
            </a:pPr>
            <a:r>
              <a:rPr lang="en-GB" dirty="0"/>
              <a:t>physical development, </a:t>
            </a:r>
          </a:p>
          <a:p>
            <a:pPr marL="285750" indent="-285750">
              <a:buFont typeface="Arial" panose="020B0604020202020204" pitchFamily="34" charset="0"/>
              <a:buChar char="•"/>
            </a:pPr>
            <a:r>
              <a:rPr lang="en-GB" dirty="0"/>
              <a:t>personal. social and emotional development.</a:t>
            </a:r>
          </a:p>
        </p:txBody>
      </p:sp>
      <p:sp>
        <p:nvSpPr>
          <p:cNvPr id="11" name="TextBox 10">
            <a:extLst>
              <a:ext uri="{FF2B5EF4-FFF2-40B4-BE49-F238E27FC236}">
                <a16:creationId xmlns:a16="http://schemas.microsoft.com/office/drawing/2014/main" id="{2BF658BB-DA56-47C4-B725-6F06AF757228}"/>
              </a:ext>
            </a:extLst>
          </p:cNvPr>
          <p:cNvSpPr txBox="1"/>
          <p:nvPr/>
        </p:nvSpPr>
        <p:spPr>
          <a:xfrm>
            <a:off x="3771900" y="4350658"/>
            <a:ext cx="4324350" cy="1754326"/>
          </a:xfrm>
          <a:prstGeom prst="rect">
            <a:avLst/>
          </a:prstGeom>
          <a:noFill/>
        </p:spPr>
        <p:txBody>
          <a:bodyPr wrap="square" rtlCol="0">
            <a:spAutoFit/>
          </a:bodyPr>
          <a:lstStyle/>
          <a:p>
            <a:pPr marL="285750" indent="-285750">
              <a:buFont typeface="Arial" panose="020B0604020202020204" pitchFamily="34" charset="0"/>
              <a:buChar char="•"/>
            </a:pPr>
            <a:r>
              <a:rPr lang="en-GB" dirty="0"/>
              <a:t>Maths </a:t>
            </a:r>
          </a:p>
          <a:p>
            <a:pPr marL="285750" indent="-285750">
              <a:buFont typeface="Arial" panose="020B0604020202020204" pitchFamily="34" charset="0"/>
              <a:buChar char="•"/>
            </a:pPr>
            <a:r>
              <a:rPr lang="en-GB" dirty="0"/>
              <a:t>Painting</a:t>
            </a:r>
          </a:p>
          <a:p>
            <a:pPr marL="285750" indent="-285750">
              <a:buFont typeface="Arial" panose="020B0604020202020204" pitchFamily="34" charset="0"/>
              <a:buChar char="•"/>
            </a:pPr>
            <a:r>
              <a:rPr lang="en-GB" dirty="0"/>
              <a:t>Workshop</a:t>
            </a:r>
          </a:p>
          <a:p>
            <a:pPr marL="285750" indent="-285750">
              <a:buFont typeface="Arial" panose="020B0604020202020204" pitchFamily="34" charset="0"/>
              <a:buChar char="•"/>
            </a:pPr>
            <a:r>
              <a:rPr lang="en-GB" dirty="0"/>
              <a:t>Role Play</a:t>
            </a:r>
          </a:p>
          <a:p>
            <a:pPr marL="285750" indent="-285750">
              <a:buFont typeface="Arial" panose="020B0604020202020204" pitchFamily="34" charset="0"/>
              <a:buChar char="•"/>
            </a:pPr>
            <a:r>
              <a:rPr lang="en-GB" dirty="0"/>
              <a:t>Stage</a:t>
            </a:r>
          </a:p>
          <a:p>
            <a:pPr marL="285750" indent="-285750">
              <a:buFont typeface="Arial" panose="020B0604020202020204" pitchFamily="34" charset="0"/>
              <a:buChar char="•"/>
            </a:pPr>
            <a:r>
              <a:rPr lang="en-GB" dirty="0"/>
              <a:t>Dressing Up</a:t>
            </a:r>
          </a:p>
        </p:txBody>
      </p:sp>
      <p:sp>
        <p:nvSpPr>
          <p:cNvPr id="14" name="TextBox 13">
            <a:extLst>
              <a:ext uri="{FF2B5EF4-FFF2-40B4-BE49-F238E27FC236}">
                <a16:creationId xmlns:a16="http://schemas.microsoft.com/office/drawing/2014/main" id="{EF8FA640-F579-4E88-B0A9-681B498A6EB9}"/>
              </a:ext>
            </a:extLst>
          </p:cNvPr>
          <p:cNvSpPr txBox="1"/>
          <p:nvPr/>
        </p:nvSpPr>
        <p:spPr>
          <a:xfrm>
            <a:off x="4862246" y="2669479"/>
            <a:ext cx="2962275" cy="1477328"/>
          </a:xfrm>
          <a:prstGeom prst="rect">
            <a:avLst/>
          </a:prstGeom>
          <a:noFill/>
        </p:spPr>
        <p:txBody>
          <a:bodyPr wrap="square" rtlCol="0">
            <a:spAutoFit/>
          </a:bodyPr>
          <a:lstStyle/>
          <a:p>
            <a:pPr marL="285750" indent="-285750">
              <a:buFont typeface="Arial" panose="020B0604020202020204" pitchFamily="34" charset="0"/>
              <a:buChar char="•"/>
            </a:pPr>
            <a:r>
              <a:rPr lang="en-GB" dirty="0"/>
              <a:t>mathematics</a:t>
            </a:r>
          </a:p>
          <a:p>
            <a:pPr marL="285750" indent="-285750">
              <a:buFont typeface="Arial" panose="020B0604020202020204" pitchFamily="34" charset="0"/>
              <a:buChar char="•"/>
            </a:pPr>
            <a:r>
              <a:rPr lang="en-GB" dirty="0"/>
              <a:t>literacy</a:t>
            </a:r>
          </a:p>
          <a:p>
            <a:pPr marL="285750" indent="-285750">
              <a:buFont typeface="Arial" panose="020B0604020202020204" pitchFamily="34" charset="0"/>
              <a:buChar char="•"/>
            </a:pPr>
            <a:r>
              <a:rPr lang="en-GB" dirty="0"/>
              <a:t>understanding the world</a:t>
            </a:r>
          </a:p>
          <a:p>
            <a:pPr marL="285750" indent="-285750">
              <a:buFont typeface="Arial" panose="020B0604020202020204" pitchFamily="34" charset="0"/>
              <a:buChar char="•"/>
            </a:pPr>
            <a:r>
              <a:rPr lang="en-GB" dirty="0"/>
              <a:t>expressive arts and design</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96814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7C80"/>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A3A5A-0366-42AA-B6A0-53977D375983}"/>
              </a:ext>
            </a:extLst>
          </p:cNvPr>
          <p:cNvSpPr>
            <a:spLocks noGrp="1"/>
          </p:cNvSpPr>
          <p:nvPr>
            <p:ph type="title"/>
          </p:nvPr>
        </p:nvSpPr>
        <p:spPr>
          <a:xfrm>
            <a:off x="1437666" y="686529"/>
            <a:ext cx="9607661" cy="1056319"/>
          </a:xfrm>
        </p:spPr>
        <p:txBody>
          <a:bodyPr>
            <a:normAutofit/>
          </a:bodyPr>
          <a:lstStyle/>
          <a:p>
            <a:r>
              <a:rPr lang="en-GB" sz="6000" dirty="0"/>
              <a:t>A day in reception</a:t>
            </a:r>
          </a:p>
        </p:txBody>
      </p:sp>
      <p:pic>
        <p:nvPicPr>
          <p:cNvPr id="7" name="Picture 6">
            <a:extLst>
              <a:ext uri="{FF2B5EF4-FFF2-40B4-BE49-F238E27FC236}">
                <a16:creationId xmlns:a16="http://schemas.microsoft.com/office/drawing/2014/main" id="{724F373B-65C6-456E-8920-F33633FD7966}"/>
              </a:ext>
            </a:extLst>
          </p:cNvPr>
          <p:cNvPicPr>
            <a:picLocks noChangeAspect="1"/>
          </p:cNvPicPr>
          <p:nvPr/>
        </p:nvPicPr>
        <p:blipFill>
          <a:blip r:embed="rId3"/>
          <a:stretch>
            <a:fillRect/>
          </a:stretch>
        </p:blipFill>
        <p:spPr>
          <a:xfrm>
            <a:off x="8842050" y="2095749"/>
            <a:ext cx="3072650" cy="3816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C2831AA-B907-43C2-8C4B-B44EE00405D3}"/>
              </a:ext>
            </a:extLst>
          </p:cNvPr>
          <p:cNvPicPr>
            <a:picLocks noChangeAspect="1"/>
          </p:cNvPicPr>
          <p:nvPr/>
        </p:nvPicPr>
        <p:blipFill>
          <a:blip r:embed="rId4"/>
          <a:stretch>
            <a:fillRect/>
          </a:stretch>
        </p:blipFill>
        <p:spPr>
          <a:xfrm>
            <a:off x="10378375" y="111046"/>
            <a:ext cx="1493649" cy="1487553"/>
          </a:xfrm>
          <a:prstGeom prst="rect">
            <a:avLst/>
          </a:prstGeom>
        </p:spPr>
      </p:pic>
      <p:sp>
        <p:nvSpPr>
          <p:cNvPr id="9" name="TextBox 8">
            <a:extLst>
              <a:ext uri="{FF2B5EF4-FFF2-40B4-BE49-F238E27FC236}">
                <a16:creationId xmlns:a16="http://schemas.microsoft.com/office/drawing/2014/main" id="{60348DC9-30FD-4972-83BC-1E52950EC153}"/>
              </a:ext>
            </a:extLst>
          </p:cNvPr>
          <p:cNvSpPr txBox="1"/>
          <p:nvPr/>
        </p:nvSpPr>
        <p:spPr>
          <a:xfrm>
            <a:off x="209550" y="2095749"/>
            <a:ext cx="4876799" cy="3693319"/>
          </a:xfrm>
          <a:prstGeom prst="rect">
            <a:avLst/>
          </a:prstGeom>
          <a:noFill/>
        </p:spPr>
        <p:txBody>
          <a:bodyPr wrap="square" rtlCol="0">
            <a:spAutoFit/>
          </a:bodyPr>
          <a:lstStyle/>
          <a:p>
            <a:r>
              <a:rPr lang="en-GB" dirty="0"/>
              <a:t>8:50 – 9:00 Registration time</a:t>
            </a:r>
          </a:p>
          <a:p>
            <a:endParaRPr lang="en-GB" dirty="0"/>
          </a:p>
          <a:p>
            <a:r>
              <a:rPr lang="en-GB" dirty="0"/>
              <a:t>9:00 – 9.20 Phonics </a:t>
            </a:r>
          </a:p>
          <a:p>
            <a:endParaRPr lang="en-GB" dirty="0"/>
          </a:p>
          <a:p>
            <a:r>
              <a:rPr lang="en-GB" dirty="0"/>
              <a:t>9:20 – 10:15 Choosing time</a:t>
            </a:r>
          </a:p>
          <a:p>
            <a:endParaRPr lang="en-GB" dirty="0"/>
          </a:p>
          <a:p>
            <a:r>
              <a:rPr lang="en-GB" dirty="0"/>
              <a:t>10:15 – 10:30 Playtime</a:t>
            </a:r>
          </a:p>
          <a:p>
            <a:endParaRPr lang="en-GB" dirty="0"/>
          </a:p>
          <a:p>
            <a:r>
              <a:rPr lang="en-GB" dirty="0"/>
              <a:t>10:30 – 10:50 Maths</a:t>
            </a:r>
          </a:p>
          <a:p>
            <a:endParaRPr lang="en-GB" dirty="0"/>
          </a:p>
          <a:p>
            <a:r>
              <a:rPr lang="en-GB" dirty="0"/>
              <a:t>10.50 – 11.30 Choosing time</a:t>
            </a:r>
          </a:p>
          <a:p>
            <a:endParaRPr lang="en-GB" dirty="0"/>
          </a:p>
          <a:p>
            <a:r>
              <a:rPr lang="en-GB" dirty="0"/>
              <a:t>11:30 – 12:15 Lunch in the hall</a:t>
            </a:r>
          </a:p>
        </p:txBody>
      </p:sp>
      <p:sp>
        <p:nvSpPr>
          <p:cNvPr id="10" name="TextBox 9">
            <a:extLst>
              <a:ext uri="{FF2B5EF4-FFF2-40B4-BE49-F238E27FC236}">
                <a16:creationId xmlns:a16="http://schemas.microsoft.com/office/drawing/2014/main" id="{DDFF2871-8C5E-4648-9E62-A778EFA4B143}"/>
              </a:ext>
            </a:extLst>
          </p:cNvPr>
          <p:cNvSpPr txBox="1"/>
          <p:nvPr/>
        </p:nvSpPr>
        <p:spPr>
          <a:xfrm>
            <a:off x="4933950" y="1880303"/>
            <a:ext cx="3562350" cy="4247317"/>
          </a:xfrm>
          <a:prstGeom prst="rect">
            <a:avLst/>
          </a:prstGeom>
          <a:noFill/>
        </p:spPr>
        <p:txBody>
          <a:bodyPr wrap="square" rtlCol="0">
            <a:spAutoFit/>
          </a:bodyPr>
          <a:lstStyle/>
          <a:p>
            <a:r>
              <a:rPr lang="en-GB" dirty="0"/>
              <a:t>12:15 – 12:45 Playtime</a:t>
            </a:r>
          </a:p>
          <a:p>
            <a:endParaRPr lang="en-GB" dirty="0"/>
          </a:p>
          <a:p>
            <a:r>
              <a:rPr lang="en-GB" dirty="0"/>
              <a:t>12:45 – 1.00 Registration </a:t>
            </a:r>
          </a:p>
          <a:p>
            <a:endParaRPr lang="en-GB" dirty="0"/>
          </a:p>
          <a:p>
            <a:r>
              <a:rPr lang="en-GB" dirty="0"/>
              <a:t>1:00 – 1.20 Literacy</a:t>
            </a:r>
          </a:p>
          <a:p>
            <a:endParaRPr lang="en-GB" dirty="0"/>
          </a:p>
          <a:p>
            <a:r>
              <a:rPr lang="en-GB" dirty="0"/>
              <a:t>1:20 – 2:30 Choosing time</a:t>
            </a:r>
          </a:p>
          <a:p>
            <a:endParaRPr lang="en-GB" dirty="0"/>
          </a:p>
          <a:p>
            <a:r>
              <a:rPr lang="en-GB" dirty="0"/>
              <a:t>2:30 – 2:45 Circle time</a:t>
            </a:r>
          </a:p>
          <a:p>
            <a:endParaRPr lang="en-GB" dirty="0"/>
          </a:p>
          <a:p>
            <a:r>
              <a:rPr lang="en-GB" dirty="0"/>
              <a:t>2:45 – 3:00 Storytime</a:t>
            </a:r>
          </a:p>
          <a:p>
            <a:endParaRPr lang="en-GB" dirty="0"/>
          </a:p>
          <a:p>
            <a:r>
              <a:rPr lang="en-GB" dirty="0"/>
              <a:t>3:00 – 3:10 Collect coats and bags </a:t>
            </a:r>
          </a:p>
          <a:p>
            <a:endParaRPr lang="en-GB" dirty="0"/>
          </a:p>
          <a:p>
            <a:r>
              <a:rPr lang="en-GB" dirty="0"/>
              <a:t>3:10 - </a:t>
            </a:r>
            <a:r>
              <a:rPr lang="en-GB" dirty="0" err="1"/>
              <a:t>Hometime</a:t>
            </a:r>
            <a:endParaRPr lang="en-GB" dirty="0"/>
          </a:p>
        </p:txBody>
      </p:sp>
    </p:spTree>
    <p:extLst>
      <p:ext uri="{BB962C8B-B14F-4D97-AF65-F5344CB8AC3E}">
        <p14:creationId xmlns:p14="http://schemas.microsoft.com/office/powerpoint/2010/main" val="360465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7C80"/>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A3A5A-0366-42AA-B6A0-53977D375983}"/>
              </a:ext>
            </a:extLst>
          </p:cNvPr>
          <p:cNvSpPr>
            <a:spLocks noGrp="1"/>
          </p:cNvSpPr>
          <p:nvPr>
            <p:ph type="title"/>
          </p:nvPr>
        </p:nvSpPr>
        <p:spPr>
          <a:xfrm>
            <a:off x="1437666" y="686529"/>
            <a:ext cx="9607661" cy="1056319"/>
          </a:xfrm>
        </p:spPr>
        <p:txBody>
          <a:bodyPr>
            <a:normAutofit/>
          </a:bodyPr>
          <a:lstStyle/>
          <a:p>
            <a:r>
              <a:rPr lang="en-GB" sz="6000" dirty="0"/>
              <a:t>Reception curriculum</a:t>
            </a:r>
          </a:p>
        </p:txBody>
      </p:sp>
      <p:pic>
        <p:nvPicPr>
          <p:cNvPr id="8" name="Picture 7">
            <a:extLst>
              <a:ext uri="{FF2B5EF4-FFF2-40B4-BE49-F238E27FC236}">
                <a16:creationId xmlns:a16="http://schemas.microsoft.com/office/drawing/2014/main" id="{4C2831AA-B907-43C2-8C4B-B44EE00405D3}"/>
              </a:ext>
            </a:extLst>
          </p:cNvPr>
          <p:cNvPicPr>
            <a:picLocks noChangeAspect="1"/>
          </p:cNvPicPr>
          <p:nvPr/>
        </p:nvPicPr>
        <p:blipFill>
          <a:blip r:embed="rId3"/>
          <a:stretch>
            <a:fillRect/>
          </a:stretch>
        </p:blipFill>
        <p:spPr>
          <a:xfrm>
            <a:off x="10378375" y="111046"/>
            <a:ext cx="1493649" cy="1487553"/>
          </a:xfrm>
          <a:prstGeom prst="rect">
            <a:avLst/>
          </a:prstGeom>
        </p:spPr>
      </p:pic>
      <p:pic>
        <p:nvPicPr>
          <p:cNvPr id="4" name="Picture 3">
            <a:extLst>
              <a:ext uri="{FF2B5EF4-FFF2-40B4-BE49-F238E27FC236}">
                <a16:creationId xmlns:a16="http://schemas.microsoft.com/office/drawing/2014/main" id="{2634956C-16AE-4EBB-A344-773B76AAE165}"/>
              </a:ext>
            </a:extLst>
          </p:cNvPr>
          <p:cNvPicPr>
            <a:picLocks noChangeAspect="1"/>
          </p:cNvPicPr>
          <p:nvPr/>
        </p:nvPicPr>
        <p:blipFill>
          <a:blip r:embed="rId4"/>
          <a:stretch>
            <a:fillRect/>
          </a:stretch>
        </p:blipFill>
        <p:spPr>
          <a:xfrm>
            <a:off x="1974150" y="2082800"/>
            <a:ext cx="8243700" cy="4901357"/>
          </a:xfrm>
          <a:prstGeom prst="rect">
            <a:avLst/>
          </a:prstGeom>
        </p:spPr>
      </p:pic>
    </p:spTree>
    <p:extLst>
      <p:ext uri="{BB962C8B-B14F-4D97-AF65-F5344CB8AC3E}">
        <p14:creationId xmlns:p14="http://schemas.microsoft.com/office/powerpoint/2010/main" val="4194595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7C80"/>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F1C8FD-FC67-498A-AE6F-0A2DE9FDC373}"/>
              </a:ext>
            </a:extLst>
          </p:cNvPr>
          <p:cNvPicPr>
            <a:picLocks noChangeAspect="1"/>
          </p:cNvPicPr>
          <p:nvPr/>
        </p:nvPicPr>
        <p:blipFill>
          <a:blip r:embed="rId3"/>
          <a:stretch>
            <a:fillRect/>
          </a:stretch>
        </p:blipFill>
        <p:spPr>
          <a:xfrm>
            <a:off x="10304979" y="218248"/>
            <a:ext cx="1499746" cy="1487553"/>
          </a:xfrm>
          <a:prstGeom prst="rect">
            <a:avLst/>
          </a:prstGeom>
        </p:spPr>
      </p:pic>
      <p:sp>
        <p:nvSpPr>
          <p:cNvPr id="2" name="Title 1">
            <a:extLst>
              <a:ext uri="{FF2B5EF4-FFF2-40B4-BE49-F238E27FC236}">
                <a16:creationId xmlns:a16="http://schemas.microsoft.com/office/drawing/2014/main" id="{B9ECCB8E-3201-4701-9F3A-F568C3D37F09}"/>
              </a:ext>
            </a:extLst>
          </p:cNvPr>
          <p:cNvSpPr>
            <a:spLocks noGrp="1"/>
          </p:cNvSpPr>
          <p:nvPr>
            <p:ph type="title"/>
          </p:nvPr>
        </p:nvSpPr>
        <p:spPr>
          <a:xfrm>
            <a:off x="837591" y="805949"/>
            <a:ext cx="9607661" cy="1056319"/>
          </a:xfrm>
        </p:spPr>
        <p:txBody>
          <a:bodyPr>
            <a:normAutofit fontScale="90000"/>
          </a:bodyPr>
          <a:lstStyle/>
          <a:p>
            <a:r>
              <a:rPr lang="en-GB" dirty="0"/>
              <a:t>“How will I know how my child is getting on?”</a:t>
            </a:r>
            <a:br>
              <a:rPr lang="en-GB" dirty="0"/>
            </a:br>
            <a:endParaRPr lang="en-GB" dirty="0"/>
          </a:p>
        </p:txBody>
      </p:sp>
      <p:sp>
        <p:nvSpPr>
          <p:cNvPr id="7" name="Rectangle 6">
            <a:extLst>
              <a:ext uri="{FF2B5EF4-FFF2-40B4-BE49-F238E27FC236}">
                <a16:creationId xmlns:a16="http://schemas.microsoft.com/office/drawing/2014/main" id="{A32E805E-437E-4F65-80E1-6B3F896E7800}"/>
              </a:ext>
            </a:extLst>
          </p:cNvPr>
          <p:cNvSpPr/>
          <p:nvPr/>
        </p:nvSpPr>
        <p:spPr>
          <a:xfrm>
            <a:off x="552450" y="1705801"/>
            <a:ext cx="6715126" cy="4524315"/>
          </a:xfrm>
          <a:prstGeom prst="rect">
            <a:avLst/>
          </a:prstGeom>
        </p:spPr>
        <p:txBody>
          <a:bodyPr wrap="square">
            <a:spAutoFit/>
          </a:bodyPr>
          <a:lstStyle/>
          <a:p>
            <a:endParaRPr lang="en-GB" sz="2400" dirty="0"/>
          </a:p>
          <a:p>
            <a:r>
              <a:rPr lang="en-GB" sz="2400" dirty="0"/>
              <a:t>Parents’ evening – twice a year</a:t>
            </a:r>
          </a:p>
          <a:p>
            <a:r>
              <a:rPr lang="en-GB" sz="2400" dirty="0"/>
              <a:t>Information evenings – phonics and reading</a:t>
            </a:r>
          </a:p>
          <a:p>
            <a:r>
              <a:rPr lang="en-GB" sz="2400" dirty="0"/>
              <a:t>Curriculum information events</a:t>
            </a:r>
          </a:p>
          <a:p>
            <a:r>
              <a:rPr lang="en-GB" sz="2400" dirty="0"/>
              <a:t>Stay &amp; Play sessions – twice a year</a:t>
            </a:r>
          </a:p>
          <a:p>
            <a:r>
              <a:rPr lang="en-GB" sz="2400" dirty="0"/>
              <a:t>Drop off and pick up – open door policy</a:t>
            </a:r>
          </a:p>
          <a:p>
            <a:r>
              <a:rPr lang="en-GB" sz="2400" dirty="0"/>
              <a:t>Email via website – class page </a:t>
            </a:r>
          </a:p>
          <a:p>
            <a:r>
              <a:rPr lang="en-GB" sz="2400" dirty="0"/>
              <a:t>Make an appointment – ring office to book </a:t>
            </a:r>
          </a:p>
          <a:p>
            <a:endParaRPr lang="en-GB" sz="2400" dirty="0"/>
          </a:p>
          <a:p>
            <a:r>
              <a:rPr lang="en-GB" sz="2400" dirty="0"/>
              <a:t>If you have any questions or concerns please don’t hesitate to speak to a member of staff.</a:t>
            </a:r>
          </a:p>
          <a:p>
            <a:endParaRPr lang="en-GB" sz="2400" dirty="0"/>
          </a:p>
        </p:txBody>
      </p:sp>
      <p:pic>
        <p:nvPicPr>
          <p:cNvPr id="8" name="Picture 7">
            <a:extLst>
              <a:ext uri="{FF2B5EF4-FFF2-40B4-BE49-F238E27FC236}">
                <a16:creationId xmlns:a16="http://schemas.microsoft.com/office/drawing/2014/main" id="{F68C8EF3-9143-4734-B256-C4F801A09AD8}"/>
              </a:ext>
            </a:extLst>
          </p:cNvPr>
          <p:cNvPicPr>
            <a:picLocks noChangeAspect="1"/>
          </p:cNvPicPr>
          <p:nvPr/>
        </p:nvPicPr>
        <p:blipFill>
          <a:blip r:embed="rId4"/>
          <a:stretch>
            <a:fillRect/>
          </a:stretch>
        </p:blipFill>
        <p:spPr>
          <a:xfrm>
            <a:off x="7572374" y="2240667"/>
            <a:ext cx="4400551" cy="32832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2383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7C80"/>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A3A5A-0366-42AA-B6A0-53977D375983}"/>
              </a:ext>
            </a:extLst>
          </p:cNvPr>
          <p:cNvSpPr>
            <a:spLocks noGrp="1"/>
          </p:cNvSpPr>
          <p:nvPr>
            <p:ph type="title"/>
          </p:nvPr>
        </p:nvSpPr>
        <p:spPr>
          <a:xfrm>
            <a:off x="1437666" y="686529"/>
            <a:ext cx="9607661" cy="1056319"/>
          </a:xfrm>
        </p:spPr>
        <p:txBody>
          <a:bodyPr>
            <a:normAutofit fontScale="90000"/>
          </a:bodyPr>
          <a:lstStyle/>
          <a:p>
            <a:pPr algn="ctr"/>
            <a:r>
              <a:rPr lang="en-GB" sz="6000" dirty="0"/>
              <a:t>Seesaw and teachers2parents</a:t>
            </a:r>
          </a:p>
        </p:txBody>
      </p:sp>
      <p:pic>
        <p:nvPicPr>
          <p:cNvPr id="8" name="Picture 7">
            <a:extLst>
              <a:ext uri="{FF2B5EF4-FFF2-40B4-BE49-F238E27FC236}">
                <a16:creationId xmlns:a16="http://schemas.microsoft.com/office/drawing/2014/main" id="{4C2831AA-B907-43C2-8C4B-B44EE00405D3}"/>
              </a:ext>
            </a:extLst>
          </p:cNvPr>
          <p:cNvPicPr>
            <a:picLocks noChangeAspect="1"/>
          </p:cNvPicPr>
          <p:nvPr/>
        </p:nvPicPr>
        <p:blipFill>
          <a:blip r:embed="rId3"/>
          <a:stretch>
            <a:fillRect/>
          </a:stretch>
        </p:blipFill>
        <p:spPr>
          <a:xfrm>
            <a:off x="10378375" y="111046"/>
            <a:ext cx="1493649" cy="1487553"/>
          </a:xfrm>
          <a:prstGeom prst="rect">
            <a:avLst/>
          </a:prstGeom>
        </p:spPr>
      </p:pic>
      <p:pic>
        <p:nvPicPr>
          <p:cNvPr id="3" name="Picture 2">
            <a:extLst>
              <a:ext uri="{FF2B5EF4-FFF2-40B4-BE49-F238E27FC236}">
                <a16:creationId xmlns:a16="http://schemas.microsoft.com/office/drawing/2014/main" id="{8DAEB784-9CA4-4E6D-B346-612806619414}"/>
              </a:ext>
            </a:extLst>
          </p:cNvPr>
          <p:cNvPicPr>
            <a:picLocks noChangeAspect="1"/>
          </p:cNvPicPr>
          <p:nvPr/>
        </p:nvPicPr>
        <p:blipFill>
          <a:blip r:embed="rId4"/>
          <a:stretch>
            <a:fillRect/>
          </a:stretch>
        </p:blipFill>
        <p:spPr>
          <a:xfrm rot="20514686">
            <a:off x="320558" y="219785"/>
            <a:ext cx="1246282" cy="1172971"/>
          </a:xfrm>
          <a:prstGeom prst="rect">
            <a:avLst/>
          </a:prstGeom>
        </p:spPr>
      </p:pic>
      <p:pic>
        <p:nvPicPr>
          <p:cNvPr id="6" name="Picture 5">
            <a:extLst>
              <a:ext uri="{FF2B5EF4-FFF2-40B4-BE49-F238E27FC236}">
                <a16:creationId xmlns:a16="http://schemas.microsoft.com/office/drawing/2014/main" id="{D536E39B-AE43-455D-B9AE-9B94DE53B698}"/>
              </a:ext>
            </a:extLst>
          </p:cNvPr>
          <p:cNvPicPr>
            <a:picLocks noChangeAspect="1"/>
          </p:cNvPicPr>
          <p:nvPr/>
        </p:nvPicPr>
        <p:blipFill>
          <a:blip r:embed="rId5"/>
          <a:stretch>
            <a:fillRect/>
          </a:stretch>
        </p:blipFill>
        <p:spPr>
          <a:xfrm>
            <a:off x="9114475" y="2174082"/>
            <a:ext cx="2711183" cy="3637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CB815A1D-ACF5-43B7-87D5-C81C32ADAE64}"/>
              </a:ext>
            </a:extLst>
          </p:cNvPr>
          <p:cNvSpPr txBox="1"/>
          <p:nvPr/>
        </p:nvSpPr>
        <p:spPr>
          <a:xfrm>
            <a:off x="1560352" y="2374084"/>
            <a:ext cx="7130642" cy="3416320"/>
          </a:xfrm>
          <a:prstGeom prst="rect">
            <a:avLst/>
          </a:prstGeom>
          <a:noFill/>
        </p:spPr>
        <p:txBody>
          <a:bodyPr wrap="square" rtlCol="0">
            <a:spAutoFit/>
          </a:bodyPr>
          <a:lstStyle/>
          <a:p>
            <a:r>
              <a:rPr lang="en-GB" sz="2000" dirty="0"/>
              <a:t>Throughout school each class teacher communicates with families using the online learning platform </a:t>
            </a:r>
            <a:r>
              <a:rPr lang="en-GB" sz="2000" dirty="0" err="1"/>
              <a:t>SeeSaw</a:t>
            </a:r>
            <a:r>
              <a:rPr lang="en-GB" sz="2000" dirty="0"/>
              <a:t>.</a:t>
            </a:r>
          </a:p>
          <a:p>
            <a:endParaRPr lang="en-GB" sz="2000" dirty="0"/>
          </a:p>
          <a:p>
            <a:r>
              <a:rPr lang="en-GB" sz="2000" dirty="0"/>
              <a:t>Children are able to upload their own work in class and teachers are able to share photographs and memorable moments with those at home. </a:t>
            </a:r>
          </a:p>
          <a:p>
            <a:endParaRPr lang="en-GB" sz="2000" dirty="0"/>
          </a:p>
          <a:p>
            <a:r>
              <a:rPr lang="en-GB" sz="2000" dirty="0"/>
              <a:t>Seesaw can be downloaded on a smart phone or tablet without charge. Please look out for a request from us for your details!</a:t>
            </a:r>
          </a:p>
          <a:p>
            <a:endParaRPr lang="en-GB" dirty="0"/>
          </a:p>
          <a:p>
            <a:endParaRPr lang="en-GB" dirty="0"/>
          </a:p>
        </p:txBody>
      </p:sp>
      <p:pic>
        <p:nvPicPr>
          <p:cNvPr id="4" name="Picture 3">
            <a:extLst>
              <a:ext uri="{FF2B5EF4-FFF2-40B4-BE49-F238E27FC236}">
                <a16:creationId xmlns:a16="http://schemas.microsoft.com/office/drawing/2014/main" id="{EAEC63CF-7E5E-48AD-8898-6EE786FADFA0}"/>
              </a:ext>
            </a:extLst>
          </p:cNvPr>
          <p:cNvPicPr>
            <a:picLocks noChangeAspect="1"/>
          </p:cNvPicPr>
          <p:nvPr/>
        </p:nvPicPr>
        <p:blipFill>
          <a:blip r:embed="rId6"/>
          <a:stretch>
            <a:fillRect/>
          </a:stretch>
        </p:blipFill>
        <p:spPr>
          <a:xfrm>
            <a:off x="1932755" y="295006"/>
            <a:ext cx="2107581" cy="772590"/>
          </a:xfrm>
          <a:prstGeom prst="rect">
            <a:avLst/>
          </a:prstGeom>
        </p:spPr>
      </p:pic>
    </p:spTree>
    <p:extLst>
      <p:ext uri="{BB962C8B-B14F-4D97-AF65-F5344CB8AC3E}">
        <p14:creationId xmlns:p14="http://schemas.microsoft.com/office/powerpoint/2010/main" val="798118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7C80"/>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49C612E-EFFD-4E1C-826C-CB7090E39930}"/>
              </a:ext>
            </a:extLst>
          </p:cNvPr>
          <p:cNvSpPr/>
          <p:nvPr/>
        </p:nvSpPr>
        <p:spPr>
          <a:xfrm>
            <a:off x="1628775" y="2085975"/>
            <a:ext cx="9267825" cy="2554545"/>
          </a:xfrm>
          <a:prstGeom prst="rect">
            <a:avLst/>
          </a:prstGeom>
        </p:spPr>
        <p:txBody>
          <a:bodyPr wrap="square">
            <a:spAutoFit/>
          </a:bodyPr>
          <a:lstStyle/>
          <a:p>
            <a:r>
              <a:rPr lang="en-GB" sz="4000" dirty="0"/>
              <a:t>We look forward to getting to know you and your child and working together to make their first year at Lowercroft a fun, happy and positive learning adventure!</a:t>
            </a:r>
          </a:p>
        </p:txBody>
      </p:sp>
      <p:pic>
        <p:nvPicPr>
          <p:cNvPr id="6" name="Picture 5">
            <a:extLst>
              <a:ext uri="{FF2B5EF4-FFF2-40B4-BE49-F238E27FC236}">
                <a16:creationId xmlns:a16="http://schemas.microsoft.com/office/drawing/2014/main" id="{D82059F1-522B-438E-95D0-C5C62B4DBD34}"/>
              </a:ext>
            </a:extLst>
          </p:cNvPr>
          <p:cNvPicPr>
            <a:picLocks noChangeAspect="1"/>
          </p:cNvPicPr>
          <p:nvPr/>
        </p:nvPicPr>
        <p:blipFill>
          <a:blip r:embed="rId3"/>
          <a:stretch>
            <a:fillRect/>
          </a:stretch>
        </p:blipFill>
        <p:spPr>
          <a:xfrm>
            <a:off x="10096500" y="142048"/>
            <a:ext cx="1683323" cy="1669638"/>
          </a:xfrm>
          <a:prstGeom prst="rect">
            <a:avLst/>
          </a:prstGeom>
        </p:spPr>
      </p:pic>
    </p:spTree>
    <p:extLst>
      <p:ext uri="{BB962C8B-B14F-4D97-AF65-F5344CB8AC3E}">
        <p14:creationId xmlns:p14="http://schemas.microsoft.com/office/powerpoint/2010/main" val="1230596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7C80"/>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A9E21-0CB4-42EE-A7E2-12B22E297C57}"/>
              </a:ext>
            </a:extLst>
          </p:cNvPr>
          <p:cNvSpPr>
            <a:spLocks noGrp="1"/>
          </p:cNvSpPr>
          <p:nvPr>
            <p:ph type="title"/>
          </p:nvPr>
        </p:nvSpPr>
        <p:spPr/>
        <p:txBody>
          <a:bodyPr>
            <a:normAutofit/>
          </a:bodyPr>
          <a:lstStyle/>
          <a:p>
            <a:r>
              <a:rPr lang="en-GB" sz="6000" dirty="0"/>
              <a:t>Welcome</a:t>
            </a:r>
          </a:p>
        </p:txBody>
      </p:sp>
      <p:sp>
        <p:nvSpPr>
          <p:cNvPr id="3" name="Content Placeholder 2">
            <a:extLst>
              <a:ext uri="{FF2B5EF4-FFF2-40B4-BE49-F238E27FC236}">
                <a16:creationId xmlns:a16="http://schemas.microsoft.com/office/drawing/2014/main" id="{B0CA957C-4A91-4899-9D9C-213F65A7D7EF}"/>
              </a:ext>
            </a:extLst>
          </p:cNvPr>
          <p:cNvSpPr>
            <a:spLocks noGrp="1"/>
          </p:cNvSpPr>
          <p:nvPr>
            <p:ph idx="1"/>
          </p:nvPr>
        </p:nvSpPr>
        <p:spPr>
          <a:xfrm>
            <a:off x="1451579" y="2015732"/>
            <a:ext cx="5387371" cy="3965968"/>
          </a:xfrm>
        </p:spPr>
        <p:txBody>
          <a:bodyPr>
            <a:normAutofit/>
          </a:bodyPr>
          <a:lstStyle/>
          <a:p>
            <a:r>
              <a:rPr lang="en-GB" sz="3200" dirty="0"/>
              <a:t>Welcome to Lowercroft Primary School</a:t>
            </a:r>
          </a:p>
          <a:p>
            <a:r>
              <a:rPr lang="en-GB" sz="3200" dirty="0"/>
              <a:t>Introductions</a:t>
            </a:r>
          </a:p>
          <a:p>
            <a:r>
              <a:rPr lang="en-GB" sz="3200" dirty="0"/>
              <a:t>Starting in Reception</a:t>
            </a:r>
          </a:p>
          <a:p>
            <a:r>
              <a:rPr lang="en-GB" sz="3200" dirty="0"/>
              <a:t>Year 6 House Captains</a:t>
            </a:r>
          </a:p>
          <a:p>
            <a:pPr marL="0" indent="0">
              <a:buNone/>
            </a:pPr>
            <a:endParaRPr lang="en-GB" dirty="0"/>
          </a:p>
        </p:txBody>
      </p:sp>
      <p:pic>
        <p:nvPicPr>
          <p:cNvPr id="4" name="Picture 3">
            <a:extLst>
              <a:ext uri="{FF2B5EF4-FFF2-40B4-BE49-F238E27FC236}">
                <a16:creationId xmlns:a16="http://schemas.microsoft.com/office/drawing/2014/main" id="{7190B21A-EEE8-4448-9DA2-53998F32EA63}"/>
              </a:ext>
            </a:extLst>
          </p:cNvPr>
          <p:cNvPicPr>
            <a:picLocks noChangeAspect="1"/>
          </p:cNvPicPr>
          <p:nvPr/>
        </p:nvPicPr>
        <p:blipFill>
          <a:blip r:embed="rId3"/>
          <a:stretch>
            <a:fillRect/>
          </a:stretch>
        </p:blipFill>
        <p:spPr>
          <a:xfrm>
            <a:off x="6992865" y="2015732"/>
            <a:ext cx="4271539" cy="3191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B9FDBB18-F2F2-48E2-962D-772A6C957BD9}"/>
              </a:ext>
            </a:extLst>
          </p:cNvPr>
          <p:cNvPicPr>
            <a:picLocks noChangeAspect="1"/>
          </p:cNvPicPr>
          <p:nvPr/>
        </p:nvPicPr>
        <p:blipFill>
          <a:blip r:embed="rId4"/>
          <a:stretch>
            <a:fillRect/>
          </a:stretch>
        </p:blipFill>
        <p:spPr>
          <a:xfrm>
            <a:off x="9704807" y="-55495"/>
            <a:ext cx="2071227" cy="2071227"/>
          </a:xfrm>
          <a:prstGeom prst="rect">
            <a:avLst/>
          </a:prstGeom>
        </p:spPr>
      </p:pic>
    </p:spTree>
    <p:extLst>
      <p:ext uri="{BB962C8B-B14F-4D97-AF65-F5344CB8AC3E}">
        <p14:creationId xmlns:p14="http://schemas.microsoft.com/office/powerpoint/2010/main" val="1681927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7C80"/>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8DD40-FA9C-44F7-B578-81F6645374EC}"/>
              </a:ext>
            </a:extLst>
          </p:cNvPr>
          <p:cNvSpPr>
            <a:spLocks noGrp="1"/>
          </p:cNvSpPr>
          <p:nvPr>
            <p:ph type="title"/>
          </p:nvPr>
        </p:nvSpPr>
        <p:spPr/>
        <p:txBody>
          <a:bodyPr>
            <a:normAutofit/>
          </a:bodyPr>
          <a:lstStyle/>
          <a:p>
            <a:r>
              <a:rPr lang="en-GB" sz="6000" dirty="0"/>
              <a:t>Who’s who?</a:t>
            </a:r>
          </a:p>
        </p:txBody>
      </p:sp>
      <p:pic>
        <p:nvPicPr>
          <p:cNvPr id="4" name="Content Placeholder 3">
            <a:extLst>
              <a:ext uri="{FF2B5EF4-FFF2-40B4-BE49-F238E27FC236}">
                <a16:creationId xmlns:a16="http://schemas.microsoft.com/office/drawing/2014/main" id="{5B6C0E8D-939C-467B-8C41-2FB54226A91E}"/>
              </a:ext>
            </a:extLst>
          </p:cNvPr>
          <p:cNvPicPr>
            <a:picLocks noGrp="1" noChangeAspect="1"/>
          </p:cNvPicPr>
          <p:nvPr>
            <p:ph idx="1"/>
          </p:nvPr>
        </p:nvPicPr>
        <p:blipFill>
          <a:blip r:embed="rId3"/>
          <a:stretch>
            <a:fillRect/>
          </a:stretch>
        </p:blipFill>
        <p:spPr>
          <a:xfrm>
            <a:off x="8757575" y="1978025"/>
            <a:ext cx="3021179" cy="3980206"/>
          </a:xfrm>
          <a:prstGeom prst="rect">
            <a:avLst/>
          </a:prstGeom>
        </p:spPr>
      </p:pic>
      <p:sp>
        <p:nvSpPr>
          <p:cNvPr id="7" name="TextBox 6">
            <a:extLst>
              <a:ext uri="{FF2B5EF4-FFF2-40B4-BE49-F238E27FC236}">
                <a16:creationId xmlns:a16="http://schemas.microsoft.com/office/drawing/2014/main" id="{37F4911A-0BCC-481E-AD45-F75AFE1FB239}"/>
              </a:ext>
            </a:extLst>
          </p:cNvPr>
          <p:cNvSpPr txBox="1"/>
          <p:nvPr/>
        </p:nvSpPr>
        <p:spPr>
          <a:xfrm>
            <a:off x="1036320" y="1853755"/>
            <a:ext cx="7721255" cy="4124206"/>
          </a:xfrm>
          <a:prstGeom prst="rect">
            <a:avLst/>
          </a:prstGeom>
          <a:noFill/>
        </p:spPr>
        <p:txBody>
          <a:bodyPr wrap="square" rtlCol="0">
            <a:spAutoFit/>
          </a:bodyPr>
          <a:lstStyle/>
          <a:p>
            <a:pPr marL="285750" indent="-285750">
              <a:buFont typeface="Arial" panose="020B0604020202020204" pitchFamily="34" charset="0"/>
              <a:buChar char="•"/>
            </a:pPr>
            <a:r>
              <a:rPr lang="en-GB" sz="2400" dirty="0"/>
              <a:t>Mrs Farr and Mrs </a:t>
            </a:r>
            <a:r>
              <a:rPr lang="en-GB" sz="2400" dirty="0" err="1"/>
              <a:t>McGadie</a:t>
            </a:r>
            <a:r>
              <a:rPr lang="en-GB" sz="2400" dirty="0"/>
              <a:t> – Headteachers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Mrs Kay – Acting Deputy Headteacher</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Mrs Parkinson - </a:t>
            </a:r>
            <a:r>
              <a:rPr lang="en-GB" sz="2400" dirty="0" err="1"/>
              <a:t>SENCo</a:t>
            </a:r>
            <a:endParaRPr lang="en-GB" sz="2400" dirty="0"/>
          </a:p>
          <a:p>
            <a:endParaRPr lang="en-GB" sz="2400" dirty="0"/>
          </a:p>
          <a:p>
            <a:pPr marL="285750" indent="-285750">
              <a:buFont typeface="Arial" panose="020B0604020202020204" pitchFamily="34" charset="0"/>
              <a:buChar char="•"/>
            </a:pPr>
            <a:r>
              <a:rPr lang="en-GB" sz="2400" dirty="0"/>
              <a:t>EYFS Lead and Reception Class Teacher – Ms Tattersall</a:t>
            </a:r>
          </a:p>
          <a:p>
            <a:endParaRPr lang="en-GB" sz="2400" dirty="0"/>
          </a:p>
          <a:p>
            <a:pPr marL="285750" indent="-285750">
              <a:buFont typeface="Arial" panose="020B0604020202020204" pitchFamily="34" charset="0"/>
              <a:buChar char="•"/>
            </a:pPr>
            <a:r>
              <a:rPr lang="en-GB" sz="2400" dirty="0"/>
              <a:t>Higher Level Teaching Assistant– Mrs Thompson </a:t>
            </a:r>
          </a:p>
          <a:p>
            <a:endParaRPr lang="en-GB" dirty="0"/>
          </a:p>
          <a:p>
            <a:pPr marL="285750" indent="-285750">
              <a:buFont typeface="Arial" panose="020B0604020202020204" pitchFamily="34" charset="0"/>
              <a:buChar char="•"/>
            </a:pPr>
            <a:r>
              <a:rPr lang="en-GB" sz="2400" dirty="0"/>
              <a:t>Miss Sylvester – Teaching Assistant</a:t>
            </a:r>
          </a:p>
        </p:txBody>
      </p:sp>
      <p:pic>
        <p:nvPicPr>
          <p:cNvPr id="8" name="Picture 7">
            <a:extLst>
              <a:ext uri="{FF2B5EF4-FFF2-40B4-BE49-F238E27FC236}">
                <a16:creationId xmlns:a16="http://schemas.microsoft.com/office/drawing/2014/main" id="{04BBDE7D-CA43-4082-8070-2C0E31D3B7CD}"/>
              </a:ext>
            </a:extLst>
          </p:cNvPr>
          <p:cNvPicPr>
            <a:picLocks noChangeAspect="1"/>
          </p:cNvPicPr>
          <p:nvPr/>
        </p:nvPicPr>
        <p:blipFill>
          <a:blip r:embed="rId4"/>
          <a:stretch>
            <a:fillRect/>
          </a:stretch>
        </p:blipFill>
        <p:spPr>
          <a:xfrm>
            <a:off x="10310510" y="60175"/>
            <a:ext cx="1488687" cy="1488687"/>
          </a:xfrm>
          <a:prstGeom prst="rect">
            <a:avLst/>
          </a:prstGeom>
        </p:spPr>
      </p:pic>
    </p:spTree>
    <p:extLst>
      <p:ext uri="{BB962C8B-B14F-4D97-AF65-F5344CB8AC3E}">
        <p14:creationId xmlns:p14="http://schemas.microsoft.com/office/powerpoint/2010/main" val="3021717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7C80"/>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DE0AF-3AAA-43B2-9E0E-007EDE7B34A8}"/>
              </a:ext>
            </a:extLst>
          </p:cNvPr>
          <p:cNvSpPr>
            <a:spLocks noGrp="1"/>
          </p:cNvSpPr>
          <p:nvPr>
            <p:ph type="title"/>
          </p:nvPr>
        </p:nvSpPr>
        <p:spPr/>
        <p:txBody>
          <a:bodyPr>
            <a:normAutofit/>
          </a:bodyPr>
          <a:lstStyle/>
          <a:p>
            <a:r>
              <a:rPr lang="en-GB" sz="6000" dirty="0"/>
              <a:t>Finishing nursery </a:t>
            </a:r>
          </a:p>
        </p:txBody>
      </p:sp>
      <p:sp>
        <p:nvSpPr>
          <p:cNvPr id="3" name="Content Placeholder 2">
            <a:extLst>
              <a:ext uri="{FF2B5EF4-FFF2-40B4-BE49-F238E27FC236}">
                <a16:creationId xmlns:a16="http://schemas.microsoft.com/office/drawing/2014/main" id="{C900561D-6233-48F7-8FA3-3596589321B4}"/>
              </a:ext>
            </a:extLst>
          </p:cNvPr>
          <p:cNvSpPr>
            <a:spLocks noGrp="1"/>
          </p:cNvSpPr>
          <p:nvPr>
            <p:ph sz="half" idx="1"/>
          </p:nvPr>
        </p:nvSpPr>
        <p:spPr>
          <a:xfrm>
            <a:off x="1447330" y="2010878"/>
            <a:ext cx="6439369" cy="3875572"/>
          </a:xfrm>
        </p:spPr>
        <p:txBody>
          <a:bodyPr>
            <a:normAutofit/>
          </a:bodyPr>
          <a:lstStyle/>
          <a:p>
            <a:r>
              <a:rPr lang="en-GB" sz="2400" dirty="0"/>
              <a:t>Try not to worry!!!</a:t>
            </a:r>
          </a:p>
          <a:p>
            <a:r>
              <a:rPr lang="en-GB" sz="2400" dirty="0"/>
              <a:t>Reception staff will visit your child in their current setting</a:t>
            </a:r>
          </a:p>
          <a:p>
            <a:r>
              <a:rPr lang="en-GB" sz="2400" dirty="0"/>
              <a:t>A stay and play session in June for you and your child (no uniform required)</a:t>
            </a:r>
          </a:p>
          <a:p>
            <a:r>
              <a:rPr lang="en-GB" sz="2400" dirty="0"/>
              <a:t>An optional home visit from Reception staff in September </a:t>
            </a:r>
          </a:p>
          <a:p>
            <a:endParaRPr lang="en-GB" dirty="0"/>
          </a:p>
          <a:p>
            <a:endParaRPr lang="en-GB" dirty="0"/>
          </a:p>
          <a:p>
            <a:endParaRPr lang="en-GB" dirty="0"/>
          </a:p>
          <a:p>
            <a:endParaRPr lang="en-GB" dirty="0"/>
          </a:p>
        </p:txBody>
      </p:sp>
      <p:pic>
        <p:nvPicPr>
          <p:cNvPr id="5" name="Content Placeholder 4">
            <a:extLst>
              <a:ext uri="{FF2B5EF4-FFF2-40B4-BE49-F238E27FC236}">
                <a16:creationId xmlns:a16="http://schemas.microsoft.com/office/drawing/2014/main" id="{4B1A6970-518A-4BA3-9D4D-DC1FAAAD7F64}"/>
              </a:ext>
            </a:extLst>
          </p:cNvPr>
          <p:cNvPicPr>
            <a:picLocks noGrp="1" noChangeAspect="1"/>
          </p:cNvPicPr>
          <p:nvPr>
            <p:ph sz="half" idx="2"/>
          </p:nvPr>
        </p:nvPicPr>
        <p:blipFill>
          <a:blip r:embed="rId3"/>
          <a:stretch>
            <a:fillRect/>
          </a:stretch>
        </p:blipFill>
        <p:spPr>
          <a:xfrm>
            <a:off x="8638056" y="2041101"/>
            <a:ext cx="2753843" cy="3685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232826EF-1D2F-4198-A38D-E5EE98D4009C}"/>
              </a:ext>
            </a:extLst>
          </p:cNvPr>
          <p:cNvPicPr>
            <a:picLocks noChangeAspect="1"/>
          </p:cNvPicPr>
          <p:nvPr/>
        </p:nvPicPr>
        <p:blipFill>
          <a:blip r:embed="rId4"/>
          <a:stretch>
            <a:fillRect/>
          </a:stretch>
        </p:blipFill>
        <p:spPr>
          <a:xfrm>
            <a:off x="10308027" y="61112"/>
            <a:ext cx="1493649" cy="1487553"/>
          </a:xfrm>
          <a:prstGeom prst="rect">
            <a:avLst/>
          </a:prstGeom>
        </p:spPr>
      </p:pic>
    </p:spTree>
    <p:extLst>
      <p:ext uri="{BB962C8B-B14F-4D97-AF65-F5344CB8AC3E}">
        <p14:creationId xmlns:p14="http://schemas.microsoft.com/office/powerpoint/2010/main" val="4267543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7C80"/>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2625F-2D2A-4AFB-88CE-D1A7A0040645}"/>
              </a:ext>
            </a:extLst>
          </p:cNvPr>
          <p:cNvSpPr>
            <a:spLocks noGrp="1"/>
          </p:cNvSpPr>
          <p:nvPr>
            <p:ph type="title"/>
          </p:nvPr>
        </p:nvSpPr>
        <p:spPr/>
        <p:txBody>
          <a:bodyPr>
            <a:normAutofit/>
          </a:bodyPr>
          <a:lstStyle/>
          <a:p>
            <a:r>
              <a:rPr lang="en-GB" sz="6000" dirty="0"/>
              <a:t>Starting school</a:t>
            </a:r>
          </a:p>
        </p:txBody>
      </p:sp>
      <p:sp>
        <p:nvSpPr>
          <p:cNvPr id="3" name="Content Placeholder 2">
            <a:extLst>
              <a:ext uri="{FF2B5EF4-FFF2-40B4-BE49-F238E27FC236}">
                <a16:creationId xmlns:a16="http://schemas.microsoft.com/office/drawing/2014/main" id="{BB219BC1-C3BD-4296-8D71-F3F3BB0CE21A}"/>
              </a:ext>
            </a:extLst>
          </p:cNvPr>
          <p:cNvSpPr>
            <a:spLocks noGrp="1"/>
          </p:cNvSpPr>
          <p:nvPr>
            <p:ph sz="half" idx="1"/>
          </p:nvPr>
        </p:nvSpPr>
        <p:spPr>
          <a:xfrm>
            <a:off x="104775" y="1864194"/>
            <a:ext cx="7524749" cy="4526446"/>
          </a:xfrm>
        </p:spPr>
        <p:txBody>
          <a:bodyPr>
            <a:normAutofit lnSpcReduction="10000"/>
          </a:bodyPr>
          <a:lstStyle/>
          <a:p>
            <a:r>
              <a:rPr lang="en-GB" sz="2400" dirty="0"/>
              <a:t>A half day, morning or afternoon in September (in uniform)</a:t>
            </a:r>
          </a:p>
          <a:p>
            <a:r>
              <a:rPr lang="en-GB" sz="2400" dirty="0"/>
              <a:t>First full day in Reception is Monday 9</a:t>
            </a:r>
            <a:r>
              <a:rPr lang="en-GB" sz="2400" baseline="30000" dirty="0"/>
              <a:t>th</a:t>
            </a:r>
            <a:r>
              <a:rPr lang="en-GB" sz="2400" dirty="0"/>
              <a:t> September</a:t>
            </a:r>
          </a:p>
          <a:p>
            <a:r>
              <a:rPr lang="en-GB" sz="2400" dirty="0"/>
              <a:t>The Reception class door is open from 8.45 a.m. Outside area door</a:t>
            </a:r>
          </a:p>
          <a:p>
            <a:r>
              <a:rPr lang="en-GB" sz="2400" dirty="0"/>
              <a:t>Home time is 3:10 p.m. from the classroom side door</a:t>
            </a:r>
          </a:p>
          <a:p>
            <a:r>
              <a:rPr lang="en-GB" sz="2400" dirty="0"/>
              <a:t>Please inform the school if another adult is picking up your child</a:t>
            </a:r>
          </a:p>
          <a:p>
            <a:r>
              <a:rPr lang="en-GB" sz="2400" dirty="0"/>
              <a:t>Share your password with the adult picking up your child</a:t>
            </a:r>
          </a:p>
          <a:p>
            <a:endParaRPr lang="en-GB" dirty="0"/>
          </a:p>
        </p:txBody>
      </p:sp>
      <p:pic>
        <p:nvPicPr>
          <p:cNvPr id="5" name="Content Placeholder 4">
            <a:extLst>
              <a:ext uri="{FF2B5EF4-FFF2-40B4-BE49-F238E27FC236}">
                <a16:creationId xmlns:a16="http://schemas.microsoft.com/office/drawing/2014/main" id="{49974D7B-BCD3-4365-9C91-546699576042}"/>
              </a:ext>
            </a:extLst>
          </p:cNvPr>
          <p:cNvPicPr>
            <a:picLocks noGrp="1" noChangeAspect="1"/>
          </p:cNvPicPr>
          <p:nvPr>
            <p:ph sz="half" idx="2"/>
          </p:nvPr>
        </p:nvPicPr>
        <p:blipFill>
          <a:blip r:embed="rId3"/>
          <a:stretch>
            <a:fillRect/>
          </a:stretch>
        </p:blipFill>
        <p:spPr>
          <a:xfrm>
            <a:off x="7733434" y="2135296"/>
            <a:ext cx="3853006" cy="28775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780C96EF-48FC-4F06-A650-CB061952323C}"/>
              </a:ext>
            </a:extLst>
          </p:cNvPr>
          <p:cNvPicPr>
            <a:picLocks noChangeAspect="1"/>
          </p:cNvPicPr>
          <p:nvPr/>
        </p:nvPicPr>
        <p:blipFill>
          <a:blip r:embed="rId4"/>
          <a:stretch>
            <a:fillRect/>
          </a:stretch>
        </p:blipFill>
        <p:spPr>
          <a:xfrm>
            <a:off x="10310508" y="174475"/>
            <a:ext cx="1488687" cy="1488687"/>
          </a:xfrm>
          <a:prstGeom prst="rect">
            <a:avLst/>
          </a:prstGeom>
        </p:spPr>
      </p:pic>
    </p:spTree>
    <p:extLst>
      <p:ext uri="{BB962C8B-B14F-4D97-AF65-F5344CB8AC3E}">
        <p14:creationId xmlns:p14="http://schemas.microsoft.com/office/powerpoint/2010/main" val="757853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7C80"/>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7375E-F377-4F9B-AB97-EA05109209C7}"/>
              </a:ext>
            </a:extLst>
          </p:cNvPr>
          <p:cNvSpPr>
            <a:spLocks noGrp="1"/>
          </p:cNvSpPr>
          <p:nvPr>
            <p:ph type="title"/>
          </p:nvPr>
        </p:nvSpPr>
        <p:spPr>
          <a:xfrm>
            <a:off x="1219200" y="781050"/>
            <a:ext cx="11449050" cy="1563203"/>
          </a:xfrm>
        </p:spPr>
        <p:txBody>
          <a:bodyPr>
            <a:normAutofit/>
          </a:bodyPr>
          <a:lstStyle/>
          <a:p>
            <a:r>
              <a:rPr lang="en-GB" sz="4800" dirty="0"/>
              <a:t>Being ready for school</a:t>
            </a:r>
          </a:p>
        </p:txBody>
      </p:sp>
      <p:sp>
        <p:nvSpPr>
          <p:cNvPr id="3" name="Content Placeholder 2">
            <a:extLst>
              <a:ext uri="{FF2B5EF4-FFF2-40B4-BE49-F238E27FC236}">
                <a16:creationId xmlns:a16="http://schemas.microsoft.com/office/drawing/2014/main" id="{5AEA2808-441B-42D9-8F61-CA147A67D650}"/>
              </a:ext>
            </a:extLst>
          </p:cNvPr>
          <p:cNvSpPr>
            <a:spLocks noGrp="1"/>
          </p:cNvSpPr>
          <p:nvPr>
            <p:ph sz="half" idx="1"/>
          </p:nvPr>
        </p:nvSpPr>
        <p:spPr>
          <a:xfrm>
            <a:off x="381000" y="1987184"/>
            <a:ext cx="6076949" cy="4004041"/>
          </a:xfrm>
        </p:spPr>
        <p:txBody>
          <a:bodyPr>
            <a:normAutofit lnSpcReduction="10000"/>
          </a:bodyPr>
          <a:lstStyle/>
          <a:p>
            <a:r>
              <a:rPr lang="en-GB" dirty="0"/>
              <a:t>Being independent- Here are some of the key skills that will help your child to be ready for school;</a:t>
            </a:r>
          </a:p>
          <a:p>
            <a:r>
              <a:rPr lang="en-GB" dirty="0"/>
              <a:t>Dress and undress themselves (within reason)</a:t>
            </a:r>
          </a:p>
          <a:p>
            <a:r>
              <a:rPr lang="en-GB" dirty="0"/>
              <a:t>Use the toilet independently and ask to go there</a:t>
            </a:r>
          </a:p>
          <a:p>
            <a:r>
              <a:rPr lang="en-GB" dirty="0"/>
              <a:t> Help to tidy up </a:t>
            </a:r>
          </a:p>
          <a:p>
            <a:r>
              <a:rPr lang="en-GB" dirty="0"/>
              <a:t>Recognise their own name </a:t>
            </a:r>
          </a:p>
          <a:p>
            <a:r>
              <a:rPr lang="en-GB" dirty="0"/>
              <a:t>Share toys and equipment</a:t>
            </a:r>
          </a:p>
          <a:p>
            <a:r>
              <a:rPr lang="en-GB" dirty="0"/>
              <a:t>Take turns</a:t>
            </a:r>
          </a:p>
          <a:p>
            <a:r>
              <a:rPr lang="en-GB" dirty="0"/>
              <a:t>Sing some nursery rhymes</a:t>
            </a:r>
          </a:p>
        </p:txBody>
      </p:sp>
      <p:pic>
        <p:nvPicPr>
          <p:cNvPr id="5" name="Content Placeholder 4">
            <a:extLst>
              <a:ext uri="{FF2B5EF4-FFF2-40B4-BE49-F238E27FC236}">
                <a16:creationId xmlns:a16="http://schemas.microsoft.com/office/drawing/2014/main" id="{A46E3CD2-E124-4FB1-AC04-50F8BD699101}"/>
              </a:ext>
            </a:extLst>
          </p:cNvPr>
          <p:cNvPicPr>
            <a:picLocks noGrp="1" noChangeAspect="1"/>
          </p:cNvPicPr>
          <p:nvPr>
            <p:ph sz="half" idx="2"/>
          </p:nvPr>
        </p:nvPicPr>
        <p:blipFill>
          <a:blip r:embed="rId3"/>
          <a:stretch>
            <a:fillRect/>
          </a:stretch>
        </p:blipFill>
        <p:spPr>
          <a:xfrm>
            <a:off x="6907747" y="2095500"/>
            <a:ext cx="4977928" cy="37210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90C2B7BF-2C60-432E-9E58-D219399DDE61}"/>
              </a:ext>
            </a:extLst>
          </p:cNvPr>
          <p:cNvPicPr>
            <a:picLocks noChangeAspect="1"/>
          </p:cNvPicPr>
          <p:nvPr/>
        </p:nvPicPr>
        <p:blipFill>
          <a:blip r:embed="rId4"/>
          <a:stretch>
            <a:fillRect/>
          </a:stretch>
        </p:blipFill>
        <p:spPr>
          <a:xfrm>
            <a:off x="10310510" y="60175"/>
            <a:ext cx="1488687" cy="1488687"/>
          </a:xfrm>
          <a:prstGeom prst="rect">
            <a:avLst/>
          </a:prstGeom>
        </p:spPr>
      </p:pic>
    </p:spTree>
    <p:extLst>
      <p:ext uri="{BB962C8B-B14F-4D97-AF65-F5344CB8AC3E}">
        <p14:creationId xmlns:p14="http://schemas.microsoft.com/office/powerpoint/2010/main" val="1102144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7C80"/>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109FC-494B-48B4-A7CC-636776662BC4}"/>
              </a:ext>
            </a:extLst>
          </p:cNvPr>
          <p:cNvSpPr>
            <a:spLocks noGrp="1"/>
          </p:cNvSpPr>
          <p:nvPr>
            <p:ph type="title"/>
          </p:nvPr>
        </p:nvSpPr>
        <p:spPr/>
        <p:txBody>
          <a:bodyPr>
            <a:normAutofit/>
          </a:bodyPr>
          <a:lstStyle/>
          <a:p>
            <a:r>
              <a:rPr lang="en-GB" sz="6000" dirty="0"/>
              <a:t>checklist</a:t>
            </a:r>
          </a:p>
        </p:txBody>
      </p:sp>
      <p:pic>
        <p:nvPicPr>
          <p:cNvPr id="8" name="Content Placeholder 7">
            <a:extLst>
              <a:ext uri="{FF2B5EF4-FFF2-40B4-BE49-F238E27FC236}">
                <a16:creationId xmlns:a16="http://schemas.microsoft.com/office/drawing/2014/main" id="{B03BD3D2-0857-4FB2-A29C-AC7FE787A6A5}"/>
              </a:ext>
            </a:extLst>
          </p:cNvPr>
          <p:cNvPicPr>
            <a:picLocks noGrp="1" noChangeAspect="1"/>
          </p:cNvPicPr>
          <p:nvPr>
            <p:ph sz="quarter" idx="4"/>
          </p:nvPr>
        </p:nvPicPr>
        <p:blipFill>
          <a:blip r:embed="rId3"/>
          <a:stretch>
            <a:fillRect/>
          </a:stretch>
        </p:blipFill>
        <p:spPr>
          <a:xfrm rot="10800000">
            <a:off x="7193412" y="2035441"/>
            <a:ext cx="4814218" cy="3595806"/>
          </a:xfrm>
          <a:prstGeom prst="rect">
            <a:avLst/>
          </a:prstGeom>
          <a:solidFill>
            <a:srgbClr val="FF7C80"/>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10">
            <a:extLst>
              <a:ext uri="{FF2B5EF4-FFF2-40B4-BE49-F238E27FC236}">
                <a16:creationId xmlns:a16="http://schemas.microsoft.com/office/drawing/2014/main" id="{F17BE706-5C6E-44D3-BD1E-1561030C8751}"/>
              </a:ext>
            </a:extLst>
          </p:cNvPr>
          <p:cNvSpPr>
            <a:spLocks noGrp="1"/>
          </p:cNvSpPr>
          <p:nvPr>
            <p:ph sz="half" idx="2"/>
          </p:nvPr>
        </p:nvSpPr>
        <p:spPr>
          <a:xfrm>
            <a:off x="114301" y="-123825"/>
            <a:ext cx="4133850" cy="6515100"/>
          </a:xfrm>
        </p:spPr>
        <p:txBody>
          <a:bodyPr>
            <a:normAutofit lnSpcReduction="10000"/>
          </a:bodyPr>
          <a:lstStyle/>
          <a:p>
            <a:endParaRPr lang="en-GB" sz="2400" dirty="0"/>
          </a:p>
          <a:p>
            <a:endParaRPr lang="en-GB" sz="2400" dirty="0"/>
          </a:p>
          <a:p>
            <a:endParaRPr lang="en-GB" sz="2400" dirty="0"/>
          </a:p>
          <a:p>
            <a:endParaRPr lang="en-GB" sz="2400" dirty="0"/>
          </a:p>
          <a:p>
            <a:pPr marL="0" indent="0">
              <a:buNone/>
            </a:pPr>
            <a:r>
              <a:rPr lang="en-GB" sz="2400" dirty="0"/>
              <a:t>You need to bring with you:</a:t>
            </a:r>
          </a:p>
          <a:p>
            <a:r>
              <a:rPr lang="en-GB" sz="2400" dirty="0"/>
              <a:t>Reading bag</a:t>
            </a:r>
          </a:p>
          <a:p>
            <a:r>
              <a:rPr lang="en-GB" sz="2400" dirty="0"/>
              <a:t>Water bottle</a:t>
            </a:r>
          </a:p>
          <a:p>
            <a:r>
              <a:rPr lang="en-GB" sz="2400" dirty="0"/>
              <a:t>Coat</a:t>
            </a:r>
          </a:p>
          <a:p>
            <a:r>
              <a:rPr lang="en-GB" sz="2400" dirty="0"/>
              <a:t>Lunchbox (if required)</a:t>
            </a:r>
          </a:p>
          <a:p>
            <a:pPr marL="0" indent="0">
              <a:buNone/>
            </a:pPr>
            <a:endParaRPr lang="en-GB" sz="2400" dirty="0"/>
          </a:p>
          <a:p>
            <a:pPr marL="0" indent="0">
              <a:buNone/>
            </a:pPr>
            <a:endParaRPr lang="en-GB" sz="2400" dirty="0"/>
          </a:p>
          <a:p>
            <a:pPr marL="0" indent="0">
              <a:buNone/>
            </a:pPr>
            <a:r>
              <a:rPr lang="en-GB" dirty="0"/>
              <a:t>			</a:t>
            </a:r>
          </a:p>
          <a:p>
            <a:endParaRPr lang="en-GB" dirty="0"/>
          </a:p>
        </p:txBody>
      </p:sp>
      <p:sp>
        <p:nvSpPr>
          <p:cNvPr id="12" name="TextBox 11">
            <a:extLst>
              <a:ext uri="{FF2B5EF4-FFF2-40B4-BE49-F238E27FC236}">
                <a16:creationId xmlns:a16="http://schemas.microsoft.com/office/drawing/2014/main" id="{ECFBCFBB-6C0E-42A6-87A1-1B5B629EDF86}"/>
              </a:ext>
            </a:extLst>
          </p:cNvPr>
          <p:cNvSpPr txBox="1"/>
          <p:nvPr/>
        </p:nvSpPr>
        <p:spPr>
          <a:xfrm>
            <a:off x="3840613" y="2035441"/>
            <a:ext cx="4038600" cy="2431435"/>
          </a:xfrm>
          <a:prstGeom prst="rect">
            <a:avLst/>
          </a:prstGeom>
          <a:noFill/>
        </p:spPr>
        <p:txBody>
          <a:bodyPr wrap="square" rtlCol="0">
            <a:spAutoFit/>
          </a:bodyPr>
          <a:lstStyle/>
          <a:p>
            <a:r>
              <a:rPr lang="en-GB" sz="2400" dirty="0"/>
              <a:t>The following items will remain in school:</a:t>
            </a:r>
          </a:p>
          <a:p>
            <a:endParaRPr lang="en-GB" sz="2400" dirty="0"/>
          </a:p>
          <a:p>
            <a:pPr marL="342900" indent="-342900">
              <a:buFont typeface="Arial" panose="020B0604020202020204" pitchFamily="34" charset="0"/>
              <a:buChar char="•"/>
            </a:pPr>
            <a:r>
              <a:rPr lang="en-GB" sz="2400" dirty="0"/>
              <a:t>PE kit in a named bag</a:t>
            </a:r>
          </a:p>
          <a:p>
            <a:pPr marL="342900" indent="-342900">
              <a:buFont typeface="Arial" panose="020B0604020202020204" pitchFamily="34" charset="0"/>
              <a:buChar char="•"/>
            </a:pPr>
            <a:r>
              <a:rPr lang="en-GB" sz="2400" dirty="0"/>
              <a:t>Wellies</a:t>
            </a:r>
          </a:p>
          <a:p>
            <a:pPr marL="342900" indent="-342900">
              <a:buFont typeface="Arial" panose="020B0604020202020204" pitchFamily="34" charset="0"/>
              <a:buChar char="•"/>
            </a:pPr>
            <a:r>
              <a:rPr lang="en-GB" sz="2400" dirty="0"/>
              <a:t>Colouring book</a:t>
            </a:r>
            <a:r>
              <a:rPr lang="en-GB" sz="3200" dirty="0"/>
              <a:t>	</a:t>
            </a:r>
            <a:endParaRPr lang="en-GB" dirty="0"/>
          </a:p>
        </p:txBody>
      </p:sp>
      <p:sp>
        <p:nvSpPr>
          <p:cNvPr id="13" name="TextBox 12">
            <a:extLst>
              <a:ext uri="{FF2B5EF4-FFF2-40B4-BE49-F238E27FC236}">
                <a16:creationId xmlns:a16="http://schemas.microsoft.com/office/drawing/2014/main" id="{D0900C88-1BBE-4B95-AB31-316332A4E465}"/>
              </a:ext>
            </a:extLst>
          </p:cNvPr>
          <p:cNvSpPr txBox="1"/>
          <p:nvPr/>
        </p:nvSpPr>
        <p:spPr>
          <a:xfrm>
            <a:off x="945596" y="4848226"/>
            <a:ext cx="5502829" cy="646331"/>
          </a:xfrm>
          <a:prstGeom prst="rect">
            <a:avLst/>
          </a:prstGeom>
          <a:noFill/>
          <a:ln w="57150">
            <a:solidFill>
              <a:srgbClr val="FF0000"/>
            </a:solidFill>
          </a:ln>
        </p:spPr>
        <p:txBody>
          <a:bodyPr wrap="square" rtlCol="0">
            <a:spAutoFit/>
          </a:bodyPr>
          <a:lstStyle/>
          <a:p>
            <a:r>
              <a:rPr lang="en-GB" dirty="0"/>
              <a:t>Please make sure all your child’s items are clearly labelled with their name!</a:t>
            </a:r>
          </a:p>
        </p:txBody>
      </p:sp>
      <p:pic>
        <p:nvPicPr>
          <p:cNvPr id="14" name="Picture 13">
            <a:extLst>
              <a:ext uri="{FF2B5EF4-FFF2-40B4-BE49-F238E27FC236}">
                <a16:creationId xmlns:a16="http://schemas.microsoft.com/office/drawing/2014/main" id="{D7296B8D-2587-43DB-8632-A1B3617C2CEE}"/>
              </a:ext>
            </a:extLst>
          </p:cNvPr>
          <p:cNvPicPr>
            <a:picLocks noChangeAspect="1"/>
          </p:cNvPicPr>
          <p:nvPr/>
        </p:nvPicPr>
        <p:blipFill>
          <a:blip r:embed="rId4"/>
          <a:stretch>
            <a:fillRect/>
          </a:stretch>
        </p:blipFill>
        <p:spPr>
          <a:xfrm>
            <a:off x="10308027" y="60385"/>
            <a:ext cx="1493649" cy="1487553"/>
          </a:xfrm>
          <a:prstGeom prst="rect">
            <a:avLst/>
          </a:prstGeom>
        </p:spPr>
      </p:pic>
    </p:spTree>
    <p:extLst>
      <p:ext uri="{BB962C8B-B14F-4D97-AF65-F5344CB8AC3E}">
        <p14:creationId xmlns:p14="http://schemas.microsoft.com/office/powerpoint/2010/main" val="375476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7C80"/>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77C7B-9E74-4778-8122-5592BE40AA19}"/>
              </a:ext>
            </a:extLst>
          </p:cNvPr>
          <p:cNvSpPr>
            <a:spLocks noGrp="1"/>
          </p:cNvSpPr>
          <p:nvPr>
            <p:ph type="title"/>
          </p:nvPr>
        </p:nvSpPr>
        <p:spPr/>
        <p:txBody>
          <a:bodyPr>
            <a:normAutofit/>
          </a:bodyPr>
          <a:lstStyle/>
          <a:p>
            <a:r>
              <a:rPr lang="en-GB" sz="6000" dirty="0"/>
              <a:t>Once in school</a:t>
            </a:r>
          </a:p>
        </p:txBody>
      </p:sp>
      <p:sp>
        <p:nvSpPr>
          <p:cNvPr id="4" name="Content Placeholder 3">
            <a:extLst>
              <a:ext uri="{FF2B5EF4-FFF2-40B4-BE49-F238E27FC236}">
                <a16:creationId xmlns:a16="http://schemas.microsoft.com/office/drawing/2014/main" id="{90289772-9FC3-43A9-A258-5235CBA73A1B}"/>
              </a:ext>
            </a:extLst>
          </p:cNvPr>
          <p:cNvSpPr>
            <a:spLocks noGrp="1"/>
          </p:cNvSpPr>
          <p:nvPr>
            <p:ph sz="half" idx="2"/>
          </p:nvPr>
        </p:nvSpPr>
        <p:spPr>
          <a:xfrm>
            <a:off x="1285265" y="2106771"/>
            <a:ext cx="5963259" cy="3789204"/>
          </a:xfrm>
        </p:spPr>
        <p:txBody>
          <a:bodyPr>
            <a:normAutofit fontScale="92500" lnSpcReduction="10000"/>
          </a:bodyPr>
          <a:lstStyle/>
          <a:p>
            <a:r>
              <a:rPr lang="en-GB" sz="2600" dirty="0"/>
              <a:t>During the first few weeks staff will observe and work closely with your child to complete our own baseline assessments</a:t>
            </a:r>
          </a:p>
          <a:p>
            <a:r>
              <a:rPr lang="en-GB" sz="2600" dirty="0"/>
              <a:t>A statutory assessment given to all reception children in England. </a:t>
            </a:r>
          </a:p>
          <a:p>
            <a:r>
              <a:rPr lang="en-GB" sz="2600" dirty="0"/>
              <a:t>A series of  maths and phonics questions delivered in school by the reception class teacher </a:t>
            </a:r>
          </a:p>
          <a:p>
            <a:endParaRPr lang="en-GB" dirty="0"/>
          </a:p>
        </p:txBody>
      </p:sp>
      <p:pic>
        <p:nvPicPr>
          <p:cNvPr id="7" name="Content Placeholder 6">
            <a:extLst>
              <a:ext uri="{FF2B5EF4-FFF2-40B4-BE49-F238E27FC236}">
                <a16:creationId xmlns:a16="http://schemas.microsoft.com/office/drawing/2014/main" id="{7631001E-4C3E-4D72-AB93-882194073C33}"/>
              </a:ext>
            </a:extLst>
          </p:cNvPr>
          <p:cNvPicPr>
            <a:picLocks noGrp="1" noChangeAspect="1"/>
          </p:cNvPicPr>
          <p:nvPr>
            <p:ph sz="quarter" idx="4"/>
          </p:nvPr>
        </p:nvPicPr>
        <p:blipFill>
          <a:blip r:embed="rId3"/>
          <a:stretch>
            <a:fillRect/>
          </a:stretch>
        </p:blipFill>
        <p:spPr>
          <a:xfrm>
            <a:off x="8064002" y="2028421"/>
            <a:ext cx="2990850" cy="40086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2F97EEDA-1169-4694-BEAD-CBB80EDDF525}"/>
              </a:ext>
            </a:extLst>
          </p:cNvPr>
          <p:cNvPicPr>
            <a:picLocks noChangeAspect="1"/>
          </p:cNvPicPr>
          <p:nvPr/>
        </p:nvPicPr>
        <p:blipFill>
          <a:blip r:embed="rId4"/>
          <a:stretch>
            <a:fillRect/>
          </a:stretch>
        </p:blipFill>
        <p:spPr>
          <a:xfrm>
            <a:off x="10540300" y="180148"/>
            <a:ext cx="1493649" cy="1487553"/>
          </a:xfrm>
          <a:prstGeom prst="rect">
            <a:avLst/>
          </a:prstGeom>
        </p:spPr>
      </p:pic>
    </p:spTree>
    <p:extLst>
      <p:ext uri="{BB962C8B-B14F-4D97-AF65-F5344CB8AC3E}">
        <p14:creationId xmlns:p14="http://schemas.microsoft.com/office/powerpoint/2010/main" val="2832454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7C80"/>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CA6F-933B-4113-B91B-C30E89ACAE93}"/>
              </a:ext>
            </a:extLst>
          </p:cNvPr>
          <p:cNvSpPr>
            <a:spLocks noGrp="1"/>
          </p:cNvSpPr>
          <p:nvPr>
            <p:ph type="title"/>
          </p:nvPr>
        </p:nvSpPr>
        <p:spPr/>
        <p:txBody>
          <a:bodyPr>
            <a:normAutofit/>
          </a:bodyPr>
          <a:lstStyle/>
          <a:p>
            <a:r>
              <a:rPr lang="en-GB" sz="6000" dirty="0"/>
              <a:t>Once in school</a:t>
            </a:r>
          </a:p>
        </p:txBody>
      </p:sp>
      <p:pic>
        <p:nvPicPr>
          <p:cNvPr id="8" name="Content Placeholder 7">
            <a:extLst>
              <a:ext uri="{FF2B5EF4-FFF2-40B4-BE49-F238E27FC236}">
                <a16:creationId xmlns:a16="http://schemas.microsoft.com/office/drawing/2014/main" id="{D26982E9-9143-4198-866A-05B4A60F31B1}"/>
              </a:ext>
            </a:extLst>
          </p:cNvPr>
          <p:cNvPicPr>
            <a:picLocks noGrp="1" noChangeAspect="1"/>
          </p:cNvPicPr>
          <p:nvPr>
            <p:ph sz="half" idx="2"/>
          </p:nvPr>
        </p:nvPicPr>
        <p:blipFill>
          <a:blip r:embed="rId3"/>
          <a:stretch>
            <a:fillRect/>
          </a:stretch>
        </p:blipFill>
        <p:spPr>
          <a:xfrm>
            <a:off x="7504064" y="2168600"/>
            <a:ext cx="4550913" cy="33991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a:extLst>
              <a:ext uri="{FF2B5EF4-FFF2-40B4-BE49-F238E27FC236}">
                <a16:creationId xmlns:a16="http://schemas.microsoft.com/office/drawing/2014/main" id="{D37261E3-CBD9-4BAC-8E52-D7DB7596ED42}"/>
              </a:ext>
            </a:extLst>
          </p:cNvPr>
          <p:cNvSpPr/>
          <p:nvPr/>
        </p:nvSpPr>
        <p:spPr>
          <a:xfrm>
            <a:off x="304191" y="2125662"/>
            <a:ext cx="6782409" cy="3046988"/>
          </a:xfrm>
          <a:prstGeom prst="rect">
            <a:avLst/>
          </a:prstGeom>
        </p:spPr>
        <p:txBody>
          <a:bodyPr wrap="square">
            <a:spAutoFit/>
          </a:bodyPr>
          <a:lstStyle/>
          <a:p>
            <a:r>
              <a:rPr lang="en-GB" sz="2400" dirty="0"/>
              <a:t>We will find out what the children already know and can do and use this information to help us develop a learning environment that suits your child.</a:t>
            </a:r>
          </a:p>
          <a:p>
            <a:endParaRPr lang="en-GB" sz="2400" dirty="0"/>
          </a:p>
          <a:p>
            <a:r>
              <a:rPr lang="en-GB" sz="2400" dirty="0"/>
              <a:t>They will gradually join in school routines such as playtimes and whole school celebration assemblies once the class is fully settled. Reception will also meet their new Year 6 buddies.</a:t>
            </a:r>
          </a:p>
        </p:txBody>
      </p:sp>
      <p:pic>
        <p:nvPicPr>
          <p:cNvPr id="12" name="Picture 11">
            <a:extLst>
              <a:ext uri="{FF2B5EF4-FFF2-40B4-BE49-F238E27FC236}">
                <a16:creationId xmlns:a16="http://schemas.microsoft.com/office/drawing/2014/main" id="{722233C4-AD72-47C7-86B6-A80316865887}"/>
              </a:ext>
            </a:extLst>
          </p:cNvPr>
          <p:cNvPicPr>
            <a:picLocks noChangeAspect="1"/>
          </p:cNvPicPr>
          <p:nvPr/>
        </p:nvPicPr>
        <p:blipFill>
          <a:blip r:embed="rId4"/>
          <a:stretch>
            <a:fillRect/>
          </a:stretch>
        </p:blipFill>
        <p:spPr>
          <a:xfrm>
            <a:off x="10464100" y="170623"/>
            <a:ext cx="1493649" cy="1487553"/>
          </a:xfrm>
          <a:prstGeom prst="rect">
            <a:avLst/>
          </a:prstGeom>
        </p:spPr>
      </p:pic>
    </p:spTree>
    <p:extLst>
      <p:ext uri="{BB962C8B-B14F-4D97-AF65-F5344CB8AC3E}">
        <p14:creationId xmlns:p14="http://schemas.microsoft.com/office/powerpoint/2010/main" val="490286677"/>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2954</TotalTime>
  <Words>770</Words>
  <Application>Microsoft Office PowerPoint</Application>
  <PresentationFormat>Widescreen</PresentationFormat>
  <Paragraphs>156</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Gill Sans MT</vt:lpstr>
      <vt:lpstr>Gallery</vt:lpstr>
      <vt:lpstr>New parents’ meeting</vt:lpstr>
      <vt:lpstr>Welcome</vt:lpstr>
      <vt:lpstr>Who’s who?</vt:lpstr>
      <vt:lpstr>Finishing nursery </vt:lpstr>
      <vt:lpstr>Starting school</vt:lpstr>
      <vt:lpstr>Being ready for school</vt:lpstr>
      <vt:lpstr>checklist</vt:lpstr>
      <vt:lpstr>Once in school</vt:lpstr>
      <vt:lpstr>Once in school</vt:lpstr>
      <vt:lpstr>A day in reception</vt:lpstr>
      <vt:lpstr>A day in reception</vt:lpstr>
      <vt:lpstr>Reception curriculum</vt:lpstr>
      <vt:lpstr>“How will I know how my child is getting on?” </vt:lpstr>
      <vt:lpstr>Seesaw and teachers2parents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parents’ meeting</dc:title>
  <dc:creator>Clare Tattersal</dc:creator>
  <cp:lastModifiedBy>Claire Tattersall</cp:lastModifiedBy>
  <cp:revision>40</cp:revision>
  <dcterms:created xsi:type="dcterms:W3CDTF">2023-06-12T17:02:46Z</dcterms:created>
  <dcterms:modified xsi:type="dcterms:W3CDTF">2024-10-04T11:57:26Z</dcterms:modified>
</cp:coreProperties>
</file>